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63" r:id="rId3"/>
    <p:sldId id="264" r:id="rId4"/>
    <p:sldId id="265" r:id="rId5"/>
    <p:sldId id="358" r:id="rId6"/>
    <p:sldId id="324" r:id="rId7"/>
    <p:sldId id="266" r:id="rId8"/>
    <p:sldId id="288" r:id="rId9"/>
    <p:sldId id="292" r:id="rId10"/>
    <p:sldId id="293" r:id="rId11"/>
    <p:sldId id="340" r:id="rId12"/>
    <p:sldId id="341" r:id="rId13"/>
    <p:sldId id="275" r:id="rId14"/>
    <p:sldId id="333" r:id="rId15"/>
    <p:sldId id="296" r:id="rId16"/>
    <p:sldId id="297" r:id="rId17"/>
    <p:sldId id="298" r:id="rId18"/>
    <p:sldId id="278" r:id="rId19"/>
    <p:sldId id="346" r:id="rId20"/>
    <p:sldId id="347" r:id="rId21"/>
    <p:sldId id="356" r:id="rId22"/>
  </p:sldIdLst>
  <p:sldSz cx="9144000" cy="6858000" type="screen4x3"/>
  <p:notesSz cx="7315200" cy="96012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7730"/>
    <a:srgbClr val="F2EA87"/>
    <a:srgbClr val="B48632"/>
    <a:srgbClr val="914722"/>
    <a:srgbClr val="FFF02B"/>
    <a:srgbClr val="C39A4E"/>
    <a:srgbClr val="CECEC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691" autoAdjust="0"/>
    <p:restoredTop sz="85563" autoAdjust="0"/>
  </p:normalViewPr>
  <p:slideViewPr>
    <p:cSldViewPr>
      <p:cViewPr varScale="1">
        <p:scale>
          <a:sx n="97" d="100"/>
          <a:sy n="97" d="100"/>
        </p:scale>
        <p:origin x="16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-2224" y="-120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GB"/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/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F6DB5D7-42A4-4D0A-AA26-4ADC139857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FF041CC-6820-4676-B5DB-F2E7EB5FBC0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6C98B-F981-4F69-A0DB-C8FB1A41C182}" type="slidenum">
              <a:rPr lang="en-GB"/>
              <a:pPr/>
              <a:t>1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07FF7-AA29-480E-B938-9395A5540C1A}" type="slidenum">
              <a:rPr lang="en-GB"/>
              <a:pPr/>
              <a:t>10</a:t>
            </a:fld>
            <a:endParaRPr lang="en-GB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D316A-D096-40CE-84E5-19D8F515CFCA}" type="slidenum">
              <a:rPr lang="en-GB"/>
              <a:pPr/>
              <a:t>11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DF081-AFEE-436E-9430-FDD4D3DCC73F}" type="slidenum">
              <a:rPr lang="en-GB"/>
              <a:pPr/>
              <a:t>12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AB2DF-CF2D-402E-9D2A-5B2A481E2E7F}" type="slidenum">
              <a:rPr lang="en-GB"/>
              <a:pPr/>
              <a:t>13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24191-5788-4CD8-BA23-3378C4CAF0EA}" type="slidenum">
              <a:rPr lang="en-GB"/>
              <a:pPr/>
              <a:t>14</a:t>
            </a:fld>
            <a:endParaRPr lang="en-GB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EABE4-1432-4900-8C6E-21292C50454C}" type="slidenum">
              <a:rPr lang="en-GB"/>
              <a:pPr/>
              <a:t>15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506B1-4D33-46AC-A984-BD7CD95EF08B}" type="slidenum">
              <a:rPr lang="en-GB"/>
              <a:pPr/>
              <a:t>16</a:t>
            </a:fld>
            <a:endParaRPr lang="en-GB"/>
          </a:p>
        </p:txBody>
      </p:sp>
      <p:sp>
        <p:nvSpPr>
          <p:cNvPr id="972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ECBB9-5913-4F8F-ADA6-0E5305972EEF}" type="slidenum">
              <a:rPr lang="en-GB"/>
              <a:pPr/>
              <a:t>17</a:t>
            </a:fld>
            <a:endParaRPr lang="en-GB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41CCD-C568-482D-9980-F6A556B7B8CF}" type="slidenum">
              <a:rPr lang="en-GB"/>
              <a:pPr/>
              <a:t>18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41CCD-C568-482D-9980-F6A556B7B8CF}" type="slidenum">
              <a:rPr lang="en-GB"/>
              <a:pPr/>
              <a:t>19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40006-07FF-409B-BD66-5AC5C602BC6A}" type="slidenum">
              <a:rPr lang="en-GB"/>
              <a:pPr/>
              <a:t>2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41CCD-C568-482D-9980-F6A556B7B8CF}" type="slidenum">
              <a:rPr lang="en-GB"/>
              <a:pPr/>
              <a:t>20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B5E7D-7171-4B22-8528-92D784ABE75A}" type="slidenum">
              <a:rPr lang="en-GB"/>
              <a:pPr/>
              <a:t>21</a:t>
            </a:fld>
            <a:endParaRPr lang="en-GB"/>
          </a:p>
        </p:txBody>
      </p:sp>
      <p:sp>
        <p:nvSpPr>
          <p:cNvPr id="314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C9226-6FB3-4743-96C8-54937FFF798E}" type="slidenum">
              <a:rPr lang="en-GB"/>
              <a:pPr/>
              <a:t>3</a:t>
            </a:fld>
            <a:endParaRPr lang="en-GB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93227-3D65-4384-9EF8-135D34EBF421}" type="slidenum">
              <a:rPr lang="en-GB"/>
              <a:pPr/>
              <a:t>4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93227-3D65-4384-9EF8-135D34EBF421}" type="slidenum">
              <a:rPr lang="en-GB"/>
              <a:pPr/>
              <a:t>5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B5E7D-7171-4B22-8528-92D784ABE75A}" type="slidenum">
              <a:rPr lang="en-GB"/>
              <a:pPr/>
              <a:t>6</a:t>
            </a:fld>
            <a:endParaRPr lang="en-GB"/>
          </a:p>
        </p:txBody>
      </p:sp>
      <p:sp>
        <p:nvSpPr>
          <p:cNvPr id="314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81712-624E-4261-A367-EA4E563F6F24}" type="slidenum">
              <a:rPr lang="en-GB"/>
              <a:pPr/>
              <a:t>7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2D771-1A65-496A-9FA9-4356C2DA7EB9}" type="slidenum">
              <a:rPr lang="en-GB"/>
              <a:pPr/>
              <a:t>8</a:t>
            </a:fld>
            <a:endParaRPr lang="en-GB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18FA3-43CC-4DFD-A57A-0904FDE8E6E0}" type="slidenum">
              <a:rPr lang="en-GB"/>
              <a:pPr/>
              <a:t>9</a:t>
            </a:fld>
            <a:endParaRPr lang="en-GB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8CBDF5-B302-401E-B1D8-79CA25999B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4F4EBA-8A2D-47F9-AB39-87252E8AF4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2208AD-5F82-4C31-9387-DD79A76789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F34F57-70C3-446A-A120-9BD66AED2D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5D840A-5818-486F-B682-4CA26BFAB7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8B944B-C3FB-40BC-931B-C52859C83E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74F5EC-DB76-4AB4-9941-67342643F2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7A0BA0-8BC5-4B96-97A4-853F20581F4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CC3CEE-C28D-43A3-9830-3C7F22AF37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18A7CA-7E48-44A6-966B-E5D755EE3AD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4AD778-2861-462E-9720-C91ED1DB4E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48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C21408-1329-44FD-9FCE-93C80063ADF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8804275" y="6570663"/>
            <a:ext cx="492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solidFill>
                  <a:schemeClr val="bg1"/>
                </a:solidFill>
              </a:rPr>
              <a:t>8</a:t>
            </a:r>
            <a:endParaRPr lang="en-GB" sz="10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r-Latn-CS" sz="3300" b="1">
                <a:latin typeface="Arial Black" pitchFamily="-32" charset="0"/>
              </a:rPr>
              <a:t>HOME DUST - THE ENEMY OF HEALTH</a:t>
            </a:r>
            <a:endParaRPr lang="en-GB" sz="2000" b="1"/>
          </a:p>
        </p:txBody>
      </p: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0" y="2057400"/>
            <a:ext cx="9563100" cy="4075113"/>
            <a:chOff x="0" y="1296"/>
            <a:chExt cx="6024" cy="2567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271" y="1296"/>
              <a:ext cx="525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sr-Latn-CS" sz="3600" b="1">
                  <a:solidFill>
                    <a:srgbClr val="C70B21"/>
                  </a:solidFill>
                  <a:latin typeface="Arial Black" pitchFamily="-32" charset="0"/>
                </a:rPr>
                <a:t>45</a:t>
              </a:r>
              <a:r>
                <a:rPr lang="sr-Latn-CS" sz="1800" b="1">
                  <a:solidFill>
                    <a:srgbClr val="062B5C"/>
                  </a:solidFill>
                  <a:latin typeface="Arial Black" pitchFamily="-32" charset="0"/>
                </a:rPr>
                <a:t> </a:t>
              </a:r>
              <a:r>
                <a:rPr lang="sr-Latn-CS" b="1"/>
                <a:t>KG/YEAR</a:t>
              </a:r>
              <a:endParaRPr lang="en-GB" sz="2000" b="1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239" y="2158"/>
              <a:ext cx="525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 dirty="0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sr-Latn-CS" sz="3600" b="1" dirty="0">
                  <a:solidFill>
                    <a:srgbClr val="C70B21"/>
                  </a:solidFill>
                  <a:latin typeface="Arial Black" pitchFamily="-32" charset="0"/>
                </a:rPr>
                <a:t>1</a:t>
              </a:r>
              <a:r>
                <a:rPr lang="sr-Latn-CS" sz="1800" b="1" dirty="0">
                  <a:solidFill>
                    <a:srgbClr val="062B5C"/>
                  </a:solidFill>
                  <a:latin typeface="Arial Black" pitchFamily="-32" charset="0"/>
                </a:rPr>
                <a:t> </a:t>
              </a:r>
              <a:r>
                <a:rPr lang="sr-Latn-CS" b="1" dirty="0"/>
                <a:t>GR = 700,000,000 PARTICLES</a:t>
              </a:r>
              <a:endParaRPr lang="en-GB" sz="2000" b="1" dirty="0"/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264" y="3041"/>
              <a:ext cx="5760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sr-Latn-CS" sz="4000" b="1">
                  <a:solidFill>
                    <a:srgbClr val="C70B21"/>
                  </a:solidFill>
                  <a:latin typeface="Arial Black" pitchFamily="-32" charset="0"/>
                </a:rPr>
                <a:t>31,500,000,000,000</a:t>
              </a:r>
              <a:r>
                <a:rPr lang="sr-Latn-CS" sz="4400" b="1">
                  <a:solidFill>
                    <a:srgbClr val="062B5C"/>
                  </a:solidFill>
                  <a:latin typeface="Arial Black" pitchFamily="-32" charset="0"/>
                </a:rPr>
                <a:t> </a:t>
              </a:r>
            </a:p>
            <a:p>
              <a:pPr marL="457200" indent="-457200">
                <a:lnSpc>
                  <a:spcPct val="90000"/>
                </a:lnSpc>
              </a:pPr>
              <a:r>
                <a:rPr lang="sr-Latn-CS" b="1"/>
                <a:t>ENEMIES YOU DON’T SEE </a:t>
              </a:r>
              <a:endParaRPr lang="en-GB" b="1"/>
            </a:p>
          </p:txBody>
        </p:sp>
        <p:sp>
          <p:nvSpPr>
            <p:cNvPr id="9250" name="AutoShape 34"/>
            <p:cNvSpPr>
              <a:spLocks noChangeArrowheads="1"/>
            </p:cNvSpPr>
            <p:nvPr/>
          </p:nvSpPr>
          <p:spPr bwMode="auto">
            <a:xfrm rot="5400000">
              <a:off x="5" y="1579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1" name="AutoShape 35"/>
            <p:cNvSpPr>
              <a:spLocks noChangeArrowheads="1"/>
            </p:cNvSpPr>
            <p:nvPr/>
          </p:nvSpPr>
          <p:spPr bwMode="auto">
            <a:xfrm rot="5400000">
              <a:off x="5" y="2446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2" name="AutoShape 36"/>
            <p:cNvSpPr>
              <a:spLocks noChangeArrowheads="1"/>
            </p:cNvSpPr>
            <p:nvPr/>
          </p:nvSpPr>
          <p:spPr bwMode="auto">
            <a:xfrm rot="5400000">
              <a:off x="5" y="3333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9259" name="Picture 43" descr="SLIDE_POLVER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1700" y="1981200"/>
            <a:ext cx="3162300" cy="4267200"/>
          </a:xfrm>
          <a:prstGeom prst="rect">
            <a:avLst/>
          </a:prstGeom>
          <a:noFill/>
        </p:spPr>
      </p:pic>
      <p:pic>
        <p:nvPicPr>
          <p:cNvPr id="14" name="Picture 9" descr="Banner_Tuttoluxo_6SB"/>
          <p:cNvPicPr>
            <a:picLocks noChangeAspect="1" noChangeArrowheads="1"/>
          </p:cNvPicPr>
          <p:nvPr/>
        </p:nvPicPr>
        <p:blipFill>
          <a:blip r:embed="rId4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97" name="Picture 33" descr="TL6S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1150" y="2089150"/>
            <a:ext cx="3752850" cy="4464050"/>
          </a:xfrm>
          <a:prstGeom prst="rect">
            <a:avLst/>
          </a:prstGeom>
          <a:noFill/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-1548680" y="141949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sr-Latn-CS" sz="3600" b="1" dirty="0">
                <a:latin typeface="Arial Black" pitchFamily="-32" charset="0"/>
              </a:rPr>
              <a:t>2. SLALOM SYSTEM</a:t>
            </a:r>
            <a:r>
              <a:rPr lang="sr-Latn-CS" sz="3600" b="1" baseline="30000" dirty="0">
                <a:latin typeface="Arial Black" pitchFamily="-32" charset="0"/>
              </a:rPr>
              <a:t>TM</a:t>
            </a:r>
            <a:endParaRPr lang="en-GB" sz="3600" b="1" dirty="0">
              <a:latin typeface="Arial Black" pitchFamily="-32" charset="0"/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379413" y="1757363"/>
            <a:ext cx="561657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en-GB"/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/>
              <a:t>Easy to handle and move.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/>
              <a:t>Maximum freedom of movement.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/>
              <a:t>Small front wheels and hose.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/>
              <a:t>No damage to hose or machine.</a:t>
            </a:r>
          </a:p>
        </p:txBody>
      </p:sp>
      <p:sp>
        <p:nvSpPr>
          <p:cNvPr id="88085" name="AutoShape 21"/>
          <p:cNvSpPr>
            <a:spLocks noChangeArrowheads="1"/>
          </p:cNvSpPr>
          <p:nvPr/>
        </p:nvSpPr>
        <p:spPr bwMode="auto">
          <a:xfrm rot="5400000">
            <a:off x="7938" y="2743200"/>
            <a:ext cx="271462" cy="2873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 rot="5400000">
            <a:off x="7144" y="3464719"/>
            <a:ext cx="273050" cy="2873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87" name="AutoShape 23"/>
          <p:cNvSpPr>
            <a:spLocks noChangeArrowheads="1"/>
          </p:cNvSpPr>
          <p:nvPr/>
        </p:nvSpPr>
        <p:spPr bwMode="auto">
          <a:xfrm rot="5400000">
            <a:off x="7144" y="4194969"/>
            <a:ext cx="273050" cy="2873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 rot="5400000">
            <a:off x="7937" y="4916488"/>
            <a:ext cx="271463" cy="2873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88098" name="Picture 34" descr="Frecc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5146675"/>
            <a:ext cx="1752600" cy="488950"/>
          </a:xfrm>
          <a:prstGeom prst="rect">
            <a:avLst/>
          </a:prstGeom>
          <a:noFill/>
        </p:spPr>
      </p:pic>
      <p:pic>
        <p:nvPicPr>
          <p:cNvPr id="11" name="Picture 9" descr="Banner_Tuttoluxo_6SB"/>
          <p:cNvPicPr>
            <a:picLocks noChangeAspect="1" noChangeArrowheads="1"/>
          </p:cNvPicPr>
          <p:nvPr/>
        </p:nvPicPr>
        <p:blipFill>
          <a:blip r:embed="rId5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2017\Tuttoluxo 6S upgrade\Photos\DJAL9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47864"/>
            <a:ext cx="3779912" cy="5197888"/>
          </a:xfrm>
          <a:prstGeom prst="rect">
            <a:avLst/>
          </a:prstGeom>
          <a:noFill/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-1692696" y="1447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sr-Latn-CS" sz="3600" b="1" dirty="0">
                <a:latin typeface="Arial Black" pitchFamily="-32" charset="0"/>
              </a:rPr>
              <a:t>3. SIMPLY SYSTEM</a:t>
            </a:r>
            <a:r>
              <a:rPr lang="sr-Latn-CS" sz="3600" b="1" baseline="30000" dirty="0">
                <a:latin typeface="Arial Black" pitchFamily="-32" charset="0"/>
              </a:rPr>
              <a:t>TM</a:t>
            </a:r>
            <a:endParaRPr lang="en-GB" sz="3600" b="1" dirty="0">
              <a:latin typeface="Arial Black" pitchFamily="-32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79413" y="1871663"/>
            <a:ext cx="43259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endParaRPr lang="en-GB"/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GB"/>
              <a:t>Easy as 1-2-3.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GB"/>
              <a:t>Empty the water tank.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GB"/>
              <a:t>Rinse the tank and parts.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GB"/>
              <a:t>Put back together.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endParaRPr lang="en-GB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2779713"/>
            <a:ext cx="287338" cy="2378075"/>
            <a:chOff x="0" y="1751"/>
            <a:chExt cx="181" cy="1498"/>
          </a:xfrm>
        </p:grpSpPr>
        <p:sp>
          <p:nvSpPr>
            <p:cNvPr id="90130" name="AutoShape 18"/>
            <p:cNvSpPr>
              <a:spLocks noChangeArrowheads="1"/>
            </p:cNvSpPr>
            <p:nvPr/>
          </p:nvSpPr>
          <p:spPr bwMode="auto">
            <a:xfrm rot="5400000">
              <a:off x="5" y="1746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31" name="AutoShape 19"/>
            <p:cNvSpPr>
              <a:spLocks noChangeArrowheads="1"/>
            </p:cNvSpPr>
            <p:nvPr/>
          </p:nvSpPr>
          <p:spPr bwMode="auto">
            <a:xfrm rot="5400000">
              <a:off x="5" y="2179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32" name="AutoShape 20"/>
            <p:cNvSpPr>
              <a:spLocks noChangeArrowheads="1"/>
            </p:cNvSpPr>
            <p:nvPr/>
          </p:nvSpPr>
          <p:spPr bwMode="auto">
            <a:xfrm rot="5400000">
              <a:off x="5" y="2612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133" name="AutoShape 21"/>
            <p:cNvSpPr>
              <a:spLocks noChangeArrowheads="1"/>
            </p:cNvSpPr>
            <p:nvPr/>
          </p:nvSpPr>
          <p:spPr bwMode="auto">
            <a:xfrm rot="5400000">
              <a:off x="5" y="3073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9" descr="Banner_Tuttoluxo_6SB"/>
          <p:cNvPicPr>
            <a:picLocks noChangeAspect="1" noChangeArrowheads="1"/>
          </p:cNvPicPr>
          <p:nvPr/>
        </p:nvPicPr>
        <p:blipFill>
          <a:blip r:embed="rId4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3366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sr-Latn-CS" sz="3600" b="1">
                <a:latin typeface="Arial Black" pitchFamily="-32" charset="0"/>
              </a:rPr>
              <a:t>FUNCTIONS</a:t>
            </a:r>
            <a:endParaRPr lang="en-GB" sz="3600" b="1">
              <a:latin typeface="Arial Black" pitchFamily="-32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6200" y="1871663"/>
            <a:ext cx="8272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300" b="1" dirty="0">
                <a:latin typeface="Arial Black" pitchFamily="-32" charset="0"/>
              </a:rPr>
              <a:t>TUTTOLUXO 6S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AT" sz="2300" b="1" dirty="0">
                <a:latin typeface="Arial Black" pitchFamily="-32" charset="0"/>
              </a:rPr>
              <a:t>DOES IT SIX TIMES BETTER THAN ANYONE ELSE</a:t>
            </a:r>
            <a:endParaRPr lang="de-DE" sz="1200" b="1" dirty="0">
              <a:latin typeface="Arial Black" pitchFamily="-32" charset="0"/>
            </a:endParaRP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152400" y="3362325"/>
            <a:ext cx="8878888" cy="38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06425" y="3362325"/>
            <a:ext cx="8274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latin typeface="Arial Black" pitchFamily="-32" charset="0"/>
              </a:rPr>
              <a:t>VACUUMING - WET &amp; DRY WITH WATER FILTER</a:t>
            </a:r>
            <a:endParaRPr lang="de-DE" sz="2200" b="1" dirty="0">
              <a:latin typeface="Arial Black" pitchFamily="-32" charset="0"/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52400" y="4278313"/>
            <a:ext cx="8878888" cy="38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6425" y="4260850"/>
            <a:ext cx="86137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latin typeface="Arial Black" pitchFamily="-32" charset="0"/>
              </a:rPr>
              <a:t>STEAM CLEANING &amp; VACUUMING CLEANING</a:t>
            </a:r>
            <a:endParaRPr lang="de-DE" sz="2200" b="1" dirty="0">
              <a:latin typeface="Arial Black" pitchFamily="-32" charset="0"/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152400" y="5237163"/>
            <a:ext cx="8888413" cy="38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6425" y="5218113"/>
            <a:ext cx="87296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latin typeface="Arial Black" pitchFamily="-32" charset="0"/>
              </a:rPr>
              <a:t>AIR CLEANING &amp; AIR AROMA THERAPY</a:t>
            </a:r>
            <a:endParaRPr lang="de-DE" sz="2200" b="1" dirty="0">
              <a:latin typeface="Arial Black" pitchFamily="-32" charset="0"/>
            </a:endParaRP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152400" y="3810000"/>
            <a:ext cx="8878888" cy="381000"/>
          </a:xfrm>
          <a:prstGeom prst="rect">
            <a:avLst/>
          </a:prstGeom>
          <a:solidFill>
            <a:srgbClr val="CECE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06425" y="3821113"/>
            <a:ext cx="82740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latin typeface="Arial Black" pitchFamily="-32" charset="0"/>
              </a:rPr>
              <a:t>STEAM CLEANING &amp; DISINFECTION</a:t>
            </a:r>
            <a:endParaRPr lang="de-DE" sz="2200" b="1" dirty="0">
              <a:latin typeface="Arial Black" pitchFamily="-32" charset="0"/>
            </a:endParaRPr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152400" y="4772025"/>
            <a:ext cx="8878888" cy="382588"/>
          </a:xfrm>
          <a:prstGeom prst="rect">
            <a:avLst/>
          </a:prstGeom>
          <a:solidFill>
            <a:srgbClr val="CECE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6425" y="4757738"/>
            <a:ext cx="87296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200" b="1" dirty="0">
                <a:latin typeface="Arial Black" pitchFamily="-32" charset="0"/>
              </a:rPr>
              <a:t>PROFESSIONAL STEAM IRONING AT HOME</a:t>
            </a:r>
            <a:endParaRPr lang="de-DE" sz="2200" b="1" dirty="0">
              <a:latin typeface="Arial Black" pitchFamily="-32" charset="0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152400" y="5697538"/>
            <a:ext cx="8878888" cy="382587"/>
          </a:xfrm>
          <a:prstGeom prst="rect">
            <a:avLst/>
          </a:prstGeom>
          <a:solidFill>
            <a:srgbClr val="CECE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152400" y="5578475"/>
            <a:ext cx="53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r-Latn-CS" sz="3600" b="1">
                <a:solidFill>
                  <a:schemeClr val="bg1"/>
                </a:solidFill>
                <a:latin typeface="Arial Black" pitchFamily="-32" charset="0"/>
              </a:rPr>
              <a:t>6</a:t>
            </a:r>
            <a:endParaRPr lang="en-GB" sz="3600" b="1">
              <a:latin typeface="Arial Black" pitchFamily="-32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52400" y="3254375"/>
            <a:ext cx="53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r-Latn-CS" sz="3600" b="1" dirty="0">
                <a:latin typeface="Arial Black" pitchFamily="-32" charset="0"/>
              </a:rPr>
              <a:t>1</a:t>
            </a:r>
            <a:endParaRPr lang="en-GB" sz="3600" b="1" dirty="0">
              <a:latin typeface="Arial Black" pitchFamily="-32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52400" y="3711575"/>
            <a:ext cx="53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r-Latn-CS" sz="3600" b="1">
                <a:solidFill>
                  <a:schemeClr val="bg1"/>
                </a:solidFill>
                <a:latin typeface="Arial Black" pitchFamily="-32" charset="0"/>
              </a:rPr>
              <a:t>2</a:t>
            </a:r>
            <a:endParaRPr lang="en-GB" sz="3600" b="1">
              <a:latin typeface="Arial Black" pitchFamily="-32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52400" y="4170363"/>
            <a:ext cx="53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r-Latn-CS" sz="3600" b="1" dirty="0">
                <a:latin typeface="Arial Black" pitchFamily="-32" charset="0"/>
              </a:rPr>
              <a:t>3</a:t>
            </a:r>
            <a:endParaRPr lang="en-GB" sz="3600" b="1" dirty="0">
              <a:latin typeface="Arial Black" pitchFamily="-32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52400" y="4660900"/>
            <a:ext cx="53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r-Latn-CS" sz="3600" b="1">
                <a:solidFill>
                  <a:schemeClr val="bg1"/>
                </a:solidFill>
                <a:latin typeface="Arial Black" pitchFamily="-32" charset="0"/>
              </a:rPr>
              <a:t>4</a:t>
            </a:r>
            <a:endParaRPr lang="en-GB" sz="3600" b="1">
              <a:latin typeface="Arial Black" pitchFamily="-32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152400" y="5119688"/>
            <a:ext cx="53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r-Latn-CS" sz="3600" b="1" dirty="0">
                <a:latin typeface="Arial Black" pitchFamily="-32" charset="0"/>
              </a:rPr>
              <a:t>5</a:t>
            </a:r>
            <a:endParaRPr lang="en-GB" sz="3600" b="1" dirty="0">
              <a:latin typeface="Arial Black" pitchFamily="-32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06425" y="5688013"/>
            <a:ext cx="87296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AT" sz="2200" b="1" dirty="0">
                <a:latin typeface="Arial Black" pitchFamily="-32" charset="0"/>
              </a:rPr>
              <a:t>AIR HUMIDIFICATION &amp; AIR INFUSION</a:t>
            </a:r>
            <a:endParaRPr lang="de-DE" sz="2200" b="1" dirty="0">
              <a:latin typeface="Arial Black" pitchFamily="-32" charset="0"/>
            </a:endParaRPr>
          </a:p>
        </p:txBody>
      </p:sp>
      <p:pic>
        <p:nvPicPr>
          <p:cNvPr id="23" name="Picture 9" descr="Banner_Tuttoluxo_6SB"/>
          <p:cNvPicPr>
            <a:picLocks noChangeAspect="1" noChangeArrowheads="1"/>
          </p:cNvPicPr>
          <p:nvPr/>
        </p:nvPicPr>
        <p:blipFill>
          <a:blip r:embed="rId3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4" grpId="0"/>
      <p:bldP spid="21516" grpId="0"/>
      <p:bldP spid="21513" grpId="0"/>
      <p:bldP spid="21515" grpId="0"/>
      <p:bldP spid="215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sr-Latn-CS" sz="3600" b="1" dirty="0">
                <a:latin typeface="Arial Black" pitchFamily="-32" charset="0"/>
              </a:rPr>
              <a:t>VACUUMING - WET </a:t>
            </a:r>
          </a:p>
          <a:p>
            <a:pPr marL="457200" indent="-457200" algn="ctr">
              <a:lnSpc>
                <a:spcPct val="70000"/>
              </a:lnSpc>
            </a:pPr>
            <a:r>
              <a:rPr lang="sr-Latn-CS" sz="3600" b="1" dirty="0">
                <a:latin typeface="Arial Black" pitchFamily="-32" charset="0"/>
              </a:rPr>
              <a:t>&amp; DRY WITH WATER FILTER</a:t>
            </a:r>
            <a:endParaRPr lang="en-GB" sz="3600" b="1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528" y="1628800"/>
            <a:ext cx="5597525" cy="30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endParaRPr lang="en-GB" sz="2200" b="1" dirty="0"/>
          </a:p>
          <a:p>
            <a:pPr marL="457200" indent="-457200">
              <a:spcBef>
                <a:spcPct val="50000"/>
              </a:spcBef>
            </a:pPr>
            <a:r>
              <a:rPr lang="en-GB" sz="2200" dirty="0"/>
              <a:t>Up to 1.2 litres / safety float</a:t>
            </a:r>
          </a:p>
          <a:p>
            <a:pPr marL="457200" indent="-457200">
              <a:spcBef>
                <a:spcPct val="50000"/>
              </a:spcBef>
            </a:pPr>
            <a:r>
              <a:rPr lang="en-GB" sz="2200" dirty="0"/>
              <a:t>Uses water in the water tank </a:t>
            </a:r>
          </a:p>
          <a:p>
            <a:pPr marL="457200" indent="-457200">
              <a:lnSpc>
                <a:spcPct val="10000"/>
              </a:lnSpc>
              <a:spcBef>
                <a:spcPct val="50000"/>
              </a:spcBef>
            </a:pPr>
            <a:r>
              <a:rPr lang="en-GB" sz="2200" dirty="0"/>
              <a:t>(except when vacuuming liquids)</a:t>
            </a:r>
          </a:p>
          <a:p>
            <a:pPr marL="457200" indent="-457200">
              <a:lnSpc>
                <a:spcPct val="10000"/>
              </a:lnSpc>
              <a:spcBef>
                <a:spcPct val="50000"/>
              </a:spcBef>
            </a:pPr>
            <a:endParaRPr lang="en-GB" sz="2200" dirty="0"/>
          </a:p>
          <a:p>
            <a:pPr marL="457200" indent="-457200">
              <a:spcBef>
                <a:spcPct val="50000"/>
              </a:spcBef>
            </a:pPr>
            <a:r>
              <a:rPr lang="en-GB" sz="2200" dirty="0"/>
              <a:t>Bye-bye Bacteria,  protects your health</a:t>
            </a:r>
          </a:p>
          <a:p>
            <a:pPr marL="457200" indent="-457200">
              <a:spcBef>
                <a:spcPct val="50000"/>
              </a:spcBef>
            </a:pPr>
            <a:r>
              <a:rPr lang="en-GB" sz="2200" dirty="0"/>
              <a:t>Easy to maintain: empty the water </a:t>
            </a:r>
          </a:p>
          <a:p>
            <a:pPr marL="457200" indent="-457200">
              <a:lnSpc>
                <a:spcPct val="10000"/>
              </a:lnSpc>
              <a:spcBef>
                <a:spcPct val="50000"/>
              </a:spcBef>
            </a:pPr>
            <a:r>
              <a:rPr lang="en-GB" sz="2200" dirty="0"/>
              <a:t>tank and rinse</a:t>
            </a:r>
          </a:p>
        </p:txBody>
      </p:sp>
      <p:grpSp>
        <p:nvGrpSpPr>
          <p:cNvPr id="22559" name="Group 31"/>
          <p:cNvGrpSpPr>
            <a:grpSpLocks/>
          </p:cNvGrpSpPr>
          <p:nvPr/>
        </p:nvGrpSpPr>
        <p:grpSpPr bwMode="auto">
          <a:xfrm>
            <a:off x="-12700" y="2292350"/>
            <a:ext cx="300038" cy="2381250"/>
            <a:chOff x="-8" y="1444"/>
            <a:chExt cx="189" cy="1500"/>
          </a:xfrm>
        </p:grpSpPr>
        <p:sp>
          <p:nvSpPr>
            <p:cNvPr id="22548" name="AutoShape 20"/>
            <p:cNvSpPr>
              <a:spLocks noChangeArrowheads="1"/>
            </p:cNvSpPr>
            <p:nvPr/>
          </p:nvSpPr>
          <p:spPr bwMode="auto">
            <a:xfrm rot="5400000">
              <a:off x="5" y="1439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9" name="AutoShape 21"/>
            <p:cNvSpPr>
              <a:spLocks noChangeArrowheads="1"/>
            </p:cNvSpPr>
            <p:nvPr/>
          </p:nvSpPr>
          <p:spPr bwMode="auto">
            <a:xfrm rot="5400000">
              <a:off x="-3" y="1797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0" name="AutoShape 22"/>
            <p:cNvSpPr>
              <a:spLocks noChangeArrowheads="1"/>
            </p:cNvSpPr>
            <p:nvPr/>
          </p:nvSpPr>
          <p:spPr bwMode="auto">
            <a:xfrm rot="5400000">
              <a:off x="-3" y="2286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1" name="AutoShape 23"/>
            <p:cNvSpPr>
              <a:spLocks noChangeArrowheads="1"/>
            </p:cNvSpPr>
            <p:nvPr/>
          </p:nvSpPr>
          <p:spPr bwMode="auto">
            <a:xfrm rot="5400000">
              <a:off x="-3" y="2768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2561" name="Picture 33" descr="TuttoLuxo_Ambient_2_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2366963"/>
            <a:ext cx="3810000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63" name="Picture 35" descr="TuttoLuxo_Ambient_2_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55738" y="5029200"/>
            <a:ext cx="1217612" cy="11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65" name="Picture 37" descr="TuttoLuxo_Ambient_25_black_mo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38600" y="5029200"/>
            <a:ext cx="1219200" cy="1154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66" name="Picture 38" descr="TuttoLuxo_Ambient_30_black_mo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36850" y="5029200"/>
            <a:ext cx="1230313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67" name="Picture 39" descr="TuttoLuxo_Ambient_43_black_mo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6050" y="5029200"/>
            <a:ext cx="1231900" cy="115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9" descr="Banner_Tuttoluxo_6SB"/>
          <p:cNvPicPr>
            <a:picLocks noChangeAspect="1" noChangeArrowheads="1"/>
          </p:cNvPicPr>
          <p:nvPr/>
        </p:nvPicPr>
        <p:blipFill>
          <a:blip r:embed="rId8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61" name="Group 37"/>
          <p:cNvGrpSpPr>
            <a:grpSpLocks/>
          </p:cNvGrpSpPr>
          <p:nvPr/>
        </p:nvGrpSpPr>
        <p:grpSpPr bwMode="auto">
          <a:xfrm>
            <a:off x="-76200" y="1298577"/>
            <a:ext cx="9372600" cy="3570583"/>
            <a:chOff x="-48" y="818"/>
            <a:chExt cx="5904" cy="1945"/>
          </a:xfrm>
        </p:grpSpPr>
        <p:sp>
          <p:nvSpPr>
            <p:cNvPr id="333827" name="Text Box 3"/>
            <p:cNvSpPr txBox="1">
              <a:spLocks noChangeArrowheads="1"/>
            </p:cNvSpPr>
            <p:nvPr/>
          </p:nvSpPr>
          <p:spPr bwMode="auto">
            <a:xfrm>
              <a:off x="-48" y="818"/>
              <a:ext cx="59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/>
              <a:r>
                <a:rPr lang="sr-Latn-CS" sz="3600" b="1" dirty="0">
                  <a:latin typeface="Arial Black" pitchFamily="-32" charset="0"/>
                </a:rPr>
                <a:t>STEAM CLEANING &amp; DISINFECTION</a:t>
              </a:r>
              <a:endParaRPr lang="en-GB" sz="3600" b="1" dirty="0"/>
            </a:p>
          </p:txBody>
        </p:sp>
        <p:sp>
          <p:nvSpPr>
            <p:cNvPr id="333846" name="AutoShape 22"/>
            <p:cNvSpPr>
              <a:spLocks noChangeArrowheads="1"/>
            </p:cNvSpPr>
            <p:nvPr/>
          </p:nvSpPr>
          <p:spPr bwMode="auto">
            <a:xfrm rot="5400000">
              <a:off x="5" y="1203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3847" name="AutoShape 23"/>
            <p:cNvSpPr>
              <a:spLocks noChangeArrowheads="1"/>
            </p:cNvSpPr>
            <p:nvPr/>
          </p:nvSpPr>
          <p:spPr bwMode="auto">
            <a:xfrm rot="5400000">
              <a:off x="5" y="1437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3848" name="AutoShape 24"/>
            <p:cNvSpPr>
              <a:spLocks noChangeArrowheads="1"/>
            </p:cNvSpPr>
            <p:nvPr/>
          </p:nvSpPr>
          <p:spPr bwMode="auto">
            <a:xfrm rot="5400000">
              <a:off x="5" y="1863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3849" name="AutoShape 25"/>
            <p:cNvSpPr>
              <a:spLocks noChangeArrowheads="1"/>
            </p:cNvSpPr>
            <p:nvPr/>
          </p:nvSpPr>
          <p:spPr bwMode="auto">
            <a:xfrm rot="5400000">
              <a:off x="5" y="2127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3850" name="AutoShape 26"/>
            <p:cNvSpPr>
              <a:spLocks noChangeArrowheads="1"/>
            </p:cNvSpPr>
            <p:nvPr/>
          </p:nvSpPr>
          <p:spPr bwMode="auto">
            <a:xfrm rot="5400000">
              <a:off x="5" y="2587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333868" name="Picture 44" descr="TuttoLuxo_Ambient_2_02_mod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3361" y="2362200"/>
            <a:ext cx="3813175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3870" name="Picture 46" descr="TL6S_ambient_8464_black_mod"/>
          <p:cNvPicPr preferRelativeResize="0"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8600" y="5029200"/>
            <a:ext cx="1219200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3872" name="Picture 48" descr="TuttoLuxo_Ambient_15_black_mod"/>
          <p:cNvPicPr preferRelativeResize="0"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43200" y="5029200"/>
            <a:ext cx="1230313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3874" name="Picture 50" descr="TuttoLuxo_Ambient_28_black_mod"/>
          <p:cNvPicPr preferRelativeResize="0"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47800" y="5029200"/>
            <a:ext cx="1230313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3876" name="Picture 52" descr="TuttoLuxo_Ambient_2_12"/>
          <p:cNvPicPr preferRelativeResize="0"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8750" y="5029200"/>
            <a:ext cx="1219200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51520" y="1916832"/>
            <a:ext cx="63367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/>
              <a:t>Powerful grease-remover and excellent dissolver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2000" b="1" dirty="0"/>
              <a:t>Pure cleanliness – no more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GB" sz="2000" b="1" dirty="0"/>
              <a:t>use of chemicals; saves you a lot of money</a:t>
            </a:r>
          </a:p>
          <a:p>
            <a:pPr>
              <a:spcBef>
                <a:spcPct val="50000"/>
              </a:spcBef>
            </a:pPr>
            <a:r>
              <a:rPr lang="en-GB" sz="2000" b="1" dirty="0"/>
              <a:t>Easy use – operated from the handle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 b="1" dirty="0"/>
              <a:t>Steady, powerful steam at </a:t>
            </a:r>
            <a:r>
              <a:rPr lang="sr-Latn-CS" sz="2000" b="1" dirty="0"/>
              <a:t>approximately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000" b="1" dirty="0"/>
              <a:t>150°C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 b="1" dirty="0"/>
              <a:t>Your home – Oasis of health: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GB" sz="2000" b="1" dirty="0"/>
              <a:t>steam kills all mites, bacteria and viruses</a:t>
            </a:r>
          </a:p>
          <a:p>
            <a:endParaRPr lang="de-CH" sz="2000" b="1" dirty="0"/>
          </a:p>
        </p:txBody>
      </p:sp>
      <p:pic>
        <p:nvPicPr>
          <p:cNvPr id="16" name="Picture 9" descr="Banner_Tuttoluxo_6SB"/>
          <p:cNvPicPr>
            <a:picLocks noChangeAspect="1" noChangeArrowheads="1"/>
          </p:cNvPicPr>
          <p:nvPr/>
        </p:nvPicPr>
        <p:blipFill>
          <a:blip r:embed="rId8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0" y="1362075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sr-Latn-CS" sz="3600" b="1" dirty="0">
                <a:latin typeface="Arial Black" pitchFamily="-32" charset="0"/>
              </a:rPr>
              <a:t>STEAM CLEANING &amp; VACUUMING </a:t>
            </a:r>
            <a:r>
              <a:rPr lang="de-CH" sz="3600" b="1" dirty="0">
                <a:latin typeface="Arial Black" pitchFamily="-32" charset="0"/>
              </a:rPr>
              <a:t>CLEANING </a:t>
            </a:r>
            <a:r>
              <a:rPr lang="sr-Latn-CS" sz="3600" b="1" dirty="0">
                <a:latin typeface="Arial Black" pitchFamily="-32" charset="0"/>
              </a:rPr>
              <a:t>AT THE SAME TIME</a:t>
            </a:r>
            <a:endParaRPr lang="en-GB" sz="3600" b="1" dirty="0"/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79413" y="1524000"/>
            <a:ext cx="7362825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endParaRPr lang="en-GB" dirty="0"/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GB" dirty="0"/>
              <a:t>2 tasks per one action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dirty="0"/>
              <a:t>Guarantees complete cleaning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GB" dirty="0"/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GB" dirty="0"/>
          </a:p>
        </p:txBody>
      </p:sp>
      <p:grpSp>
        <p:nvGrpSpPr>
          <p:cNvPr id="94246" name="Group 38"/>
          <p:cNvGrpSpPr>
            <a:grpSpLocks/>
          </p:cNvGrpSpPr>
          <p:nvPr/>
        </p:nvGrpSpPr>
        <p:grpSpPr bwMode="auto">
          <a:xfrm>
            <a:off x="0" y="2362201"/>
            <a:ext cx="287338" cy="881063"/>
            <a:chOff x="0" y="1488"/>
            <a:chExt cx="181" cy="555"/>
          </a:xfrm>
        </p:grpSpPr>
        <p:sp>
          <p:nvSpPr>
            <p:cNvPr id="94231" name="AutoShape 23"/>
            <p:cNvSpPr>
              <a:spLocks noChangeArrowheads="1"/>
            </p:cNvSpPr>
            <p:nvPr/>
          </p:nvSpPr>
          <p:spPr bwMode="auto">
            <a:xfrm rot="5400000">
              <a:off x="5" y="1483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4232" name="AutoShape 24"/>
            <p:cNvSpPr>
              <a:spLocks noChangeArrowheads="1"/>
            </p:cNvSpPr>
            <p:nvPr/>
          </p:nvSpPr>
          <p:spPr bwMode="auto">
            <a:xfrm rot="5400000">
              <a:off x="5" y="1867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94248" name="Picture 40" descr="TuttoLuxo_Ambient_2_35_mod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318000"/>
            <a:ext cx="18288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49" name="Picture 41" descr="TuttoLuxo_Ambient_2_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0800" y="4324350"/>
            <a:ext cx="1828800" cy="177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4252" name="Picture 44" descr="TuttoLuxo_Ambient_07_black"/>
          <p:cNvPicPr preferRelativeResize="0"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29238" y="3022600"/>
            <a:ext cx="3814762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9" descr="Banner_Tuttoluxo_6SB"/>
          <p:cNvPicPr>
            <a:picLocks noChangeAspect="1" noChangeArrowheads="1"/>
          </p:cNvPicPr>
          <p:nvPr/>
        </p:nvPicPr>
        <p:blipFill>
          <a:blip r:embed="rId6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129857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sr-Latn-CS" sz="3600" b="1" dirty="0">
                <a:latin typeface="Arial Black" pitchFamily="-32" charset="0"/>
              </a:rPr>
              <a:t>PROFESSIONAL STEAM IRONING</a:t>
            </a:r>
            <a:r>
              <a:rPr lang="de-CH" sz="3600" b="1" dirty="0">
                <a:latin typeface="Arial Black" pitchFamily="-32" charset="0"/>
              </a:rPr>
              <a:t> AT HOME</a:t>
            </a:r>
            <a:endParaRPr lang="en-GB" sz="2000" b="1" dirty="0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03213" y="2496027"/>
            <a:ext cx="8121650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GB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dirty="0"/>
              <a:t>Powerful professional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dirty="0"/>
              <a:t>steam pressure!</a:t>
            </a:r>
          </a:p>
          <a:p>
            <a:pPr>
              <a:spcBef>
                <a:spcPct val="50000"/>
              </a:spcBef>
            </a:pPr>
            <a:r>
              <a:rPr lang="en-GB" dirty="0"/>
              <a:t>Simultaneous ironing of several layers</a:t>
            </a:r>
          </a:p>
          <a:p>
            <a:pPr>
              <a:spcBef>
                <a:spcPct val="50000"/>
              </a:spcBef>
            </a:pPr>
            <a:r>
              <a:rPr lang="en-GB" dirty="0"/>
              <a:t>Ironing of hanging pieces - Vertical ironing!</a:t>
            </a:r>
          </a:p>
          <a:p>
            <a:pPr>
              <a:spcBef>
                <a:spcPct val="50000"/>
              </a:spcBef>
            </a:pPr>
            <a:r>
              <a:rPr lang="en-GB" dirty="0"/>
              <a:t>Eliminating bad-odours from clothes</a:t>
            </a:r>
          </a:p>
        </p:txBody>
      </p:sp>
      <p:pic>
        <p:nvPicPr>
          <p:cNvPr id="96268" name="Picture 12" descr="TL6S_ambient_44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1563" y="4382988"/>
            <a:ext cx="1606550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6269" name="Picture 13" descr="TL6S_ambient_44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07050" y="2578000"/>
            <a:ext cx="1697038" cy="165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6270" name="Picture 14" descr="TL6S_ambient_44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1563" y="2592288"/>
            <a:ext cx="1609725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96298" name="Group 42"/>
          <p:cNvGrpSpPr>
            <a:grpSpLocks/>
          </p:cNvGrpSpPr>
          <p:nvPr/>
        </p:nvGrpSpPr>
        <p:grpSpPr bwMode="auto">
          <a:xfrm>
            <a:off x="0" y="3471017"/>
            <a:ext cx="287338" cy="2273300"/>
            <a:chOff x="0" y="1863"/>
            <a:chExt cx="181" cy="1432"/>
          </a:xfrm>
        </p:grpSpPr>
        <p:sp>
          <p:nvSpPr>
            <p:cNvPr id="96285" name="AutoShape 29"/>
            <p:cNvSpPr>
              <a:spLocks noChangeArrowheads="1"/>
            </p:cNvSpPr>
            <p:nvPr/>
          </p:nvSpPr>
          <p:spPr bwMode="auto">
            <a:xfrm rot="5400000">
              <a:off x="5" y="1858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7" name="AutoShape 31"/>
            <p:cNvSpPr>
              <a:spLocks noChangeArrowheads="1"/>
            </p:cNvSpPr>
            <p:nvPr/>
          </p:nvSpPr>
          <p:spPr bwMode="auto">
            <a:xfrm rot="5400000">
              <a:off x="5" y="2402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8" name="AutoShape 32"/>
            <p:cNvSpPr>
              <a:spLocks noChangeArrowheads="1"/>
            </p:cNvSpPr>
            <p:nvPr/>
          </p:nvSpPr>
          <p:spPr bwMode="auto">
            <a:xfrm rot="5400000">
              <a:off x="5" y="2754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9" name="AutoShape 33"/>
            <p:cNvSpPr>
              <a:spLocks noChangeArrowheads="1"/>
            </p:cNvSpPr>
            <p:nvPr/>
          </p:nvSpPr>
          <p:spPr bwMode="auto">
            <a:xfrm rot="5400000">
              <a:off x="5" y="3118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96300" name="Picture 44" descr="TuttoLuxo_Still_71_black"/>
          <p:cNvPicPr preferRelativeResize="0"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40150" y="2584350"/>
            <a:ext cx="1752600" cy="165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9" descr="Banner_Tuttoluxo_6SB"/>
          <p:cNvPicPr>
            <a:picLocks noChangeAspect="1" noChangeArrowheads="1"/>
          </p:cNvPicPr>
          <p:nvPr/>
        </p:nvPicPr>
        <p:blipFill>
          <a:blip r:embed="rId7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6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6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6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6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39" name="Picture 35" descr="_10120_finit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352800"/>
            <a:ext cx="464820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0" y="1467371"/>
            <a:ext cx="9144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sr-Latn-CS" sz="3600" b="1" dirty="0">
                <a:latin typeface="Arial Black" pitchFamily="-32" charset="0"/>
              </a:rPr>
              <a:t>AIR CLEANING &amp; </a:t>
            </a:r>
          </a:p>
          <a:p>
            <a:pPr marL="457200" indent="-457200" algn="ctr">
              <a:lnSpc>
                <a:spcPct val="70000"/>
              </a:lnSpc>
            </a:pPr>
            <a:r>
              <a:rPr lang="sr-Latn-CS" sz="3600" b="1" dirty="0">
                <a:latin typeface="Arial Black" pitchFamily="-32" charset="0"/>
              </a:rPr>
              <a:t>AIR AROMA THERAPY</a:t>
            </a:r>
            <a:endParaRPr lang="en-GB" sz="3600" b="1" dirty="0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303213" y="2636912"/>
            <a:ext cx="501015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Enhances quality of air.</a:t>
            </a:r>
          </a:p>
          <a:p>
            <a:pPr>
              <a:spcBef>
                <a:spcPct val="50000"/>
              </a:spcBef>
            </a:pPr>
            <a:r>
              <a:rPr lang="en-GB" dirty="0"/>
              <a:t>Sets right atmosphere.</a:t>
            </a:r>
          </a:p>
          <a:p>
            <a:pPr>
              <a:spcBef>
                <a:spcPct val="50000"/>
              </a:spcBef>
            </a:pPr>
            <a:r>
              <a:rPr lang="en-GB" dirty="0"/>
              <a:t>To be used with Zepter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dirty="0"/>
              <a:t>Cosmetics Aroma Liquids.</a:t>
            </a:r>
          </a:p>
          <a:p>
            <a:pPr>
              <a:spcBef>
                <a:spcPct val="50000"/>
              </a:spcBef>
            </a:pPr>
            <a:endParaRPr lang="en-GB" dirty="0">
              <a:solidFill>
                <a:srgbClr val="FF00FF"/>
              </a:solidFill>
            </a:endParaRPr>
          </a:p>
        </p:txBody>
      </p:sp>
      <p:grpSp>
        <p:nvGrpSpPr>
          <p:cNvPr id="98338" name="Group 34"/>
          <p:cNvGrpSpPr>
            <a:grpSpLocks/>
          </p:cNvGrpSpPr>
          <p:nvPr/>
        </p:nvGrpSpPr>
        <p:grpSpPr bwMode="auto">
          <a:xfrm>
            <a:off x="36190" y="2735634"/>
            <a:ext cx="287338" cy="1341438"/>
            <a:chOff x="0" y="1706"/>
            <a:chExt cx="181" cy="845"/>
          </a:xfrm>
        </p:grpSpPr>
        <p:sp>
          <p:nvSpPr>
            <p:cNvPr id="98328" name="AutoShape 24"/>
            <p:cNvSpPr>
              <a:spLocks noChangeArrowheads="1"/>
            </p:cNvSpPr>
            <p:nvPr/>
          </p:nvSpPr>
          <p:spPr bwMode="auto">
            <a:xfrm rot="5400000">
              <a:off x="5" y="1701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8329" name="AutoShape 25"/>
            <p:cNvSpPr>
              <a:spLocks noChangeArrowheads="1"/>
            </p:cNvSpPr>
            <p:nvPr/>
          </p:nvSpPr>
          <p:spPr bwMode="auto">
            <a:xfrm rot="5400000">
              <a:off x="5" y="2038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8330" name="AutoShape 26"/>
            <p:cNvSpPr>
              <a:spLocks noChangeArrowheads="1"/>
            </p:cNvSpPr>
            <p:nvPr/>
          </p:nvSpPr>
          <p:spPr bwMode="auto">
            <a:xfrm rot="5400000">
              <a:off x="5" y="2375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9" descr="Banner_Tuttoluxo_6SB"/>
          <p:cNvPicPr>
            <a:picLocks noChangeAspect="1" noChangeArrowheads="1"/>
          </p:cNvPicPr>
          <p:nvPr/>
        </p:nvPicPr>
        <p:blipFill>
          <a:blip r:embed="rId4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26" name="Group 26"/>
          <p:cNvGrpSpPr>
            <a:grpSpLocks/>
          </p:cNvGrpSpPr>
          <p:nvPr/>
        </p:nvGrpSpPr>
        <p:grpSpPr bwMode="auto">
          <a:xfrm>
            <a:off x="-660402" y="1374775"/>
            <a:ext cx="10201275" cy="6203954"/>
            <a:chOff x="-416" y="866"/>
            <a:chExt cx="6426" cy="3908"/>
          </a:xfrm>
        </p:grpSpPr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0" y="866"/>
              <a:ext cx="57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/>
              <a:r>
                <a:rPr lang="de-CH" sz="3600" b="1" dirty="0">
                  <a:latin typeface="Arial Black" pitchFamily="-32" charset="0"/>
                </a:rPr>
                <a:t>BENEFITS</a:t>
              </a:r>
              <a:endParaRPr lang="en-GB" sz="3600" b="1" dirty="0">
                <a:latin typeface="Arial Black" pitchFamily="-32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-416" y="1207"/>
              <a:ext cx="6426" cy="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2">
                <a:spcBef>
                  <a:spcPts val="563"/>
                </a:spcBef>
              </a:pPr>
              <a:r>
                <a:rPr lang="en-GB" sz="4000" dirty="0">
                  <a:solidFill>
                    <a:srgbClr val="000000"/>
                  </a:solidFill>
                  <a:latin typeface="Arial Black" pitchFamily="-32" charset="0"/>
                </a:rPr>
                <a:t>Health:</a:t>
              </a:r>
              <a:r>
                <a:rPr lang="en-GB" sz="4000" dirty="0">
                  <a:solidFill>
                    <a:srgbClr val="000000"/>
                  </a:solidFill>
                </a:rPr>
                <a:t> 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</a:rPr>
                <a:t> Disinfects, traps microscopic dust and bacteria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</a:rPr>
                <a:t> Multilevel filtration 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</a:rPr>
                <a:t> Allergy and asthma prevention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de-CH" dirty="0"/>
                <a:t> </a:t>
              </a:r>
              <a:r>
                <a:rPr lang="cs-CZ" dirty="0"/>
                <a:t>Dust is not swirled anymore but stays in </a:t>
              </a:r>
              <a:r>
                <a:rPr lang="de-CH" dirty="0"/>
                <a:t>a </a:t>
              </a:r>
              <a:r>
                <a:rPr lang="cs-CZ" dirty="0"/>
                <a:t>water</a:t>
              </a:r>
              <a:r>
                <a:rPr lang="de-CH" dirty="0"/>
                <a:t> </a:t>
              </a:r>
              <a:r>
                <a:rPr lang="de-CH" dirty="0" err="1"/>
                <a:t>filter</a:t>
              </a:r>
              <a:endParaRPr lang="de-CH" dirty="0"/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de-CH" dirty="0"/>
                <a:t> </a:t>
              </a:r>
              <a:r>
                <a:rPr lang="cs-CZ" dirty="0"/>
                <a:t>Spores from mould and mould itself being destroyed by steam</a:t>
              </a:r>
              <a:endParaRPr lang="de-CH" dirty="0"/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de-CH" dirty="0"/>
                <a:t> No </a:t>
              </a:r>
              <a:r>
                <a:rPr lang="de-CH" dirty="0" err="1"/>
                <a:t>use</a:t>
              </a:r>
              <a:r>
                <a:rPr lang="de-CH" dirty="0"/>
                <a:t> of </a:t>
              </a:r>
              <a:r>
                <a:rPr lang="de-CH" dirty="0" err="1"/>
                <a:t>chemicals</a:t>
              </a:r>
              <a:r>
                <a:rPr lang="de-CH" dirty="0"/>
                <a:t> </a:t>
              </a:r>
              <a:r>
                <a:rPr lang="de-CH" dirty="0" err="1"/>
                <a:t>anymore</a:t>
              </a:r>
              <a:r>
                <a:rPr lang="de-CH" dirty="0"/>
                <a:t>! No </a:t>
              </a:r>
              <a:r>
                <a:rPr lang="de-CH" dirty="0" err="1"/>
                <a:t>breathing</a:t>
              </a:r>
              <a:r>
                <a:rPr lang="de-CH" dirty="0"/>
                <a:t> o</a:t>
              </a:r>
              <a:r>
                <a:rPr lang="cs-CZ" dirty="0"/>
                <a:t>f vapours from chemical detergents</a:t>
              </a:r>
              <a:r>
                <a:rPr lang="de-CH" dirty="0"/>
                <a:t> </a:t>
              </a:r>
              <a:r>
                <a:rPr lang="de-CH" dirty="0" err="1"/>
                <a:t>anymore</a:t>
              </a:r>
              <a:r>
                <a:rPr lang="de-CH" dirty="0"/>
                <a:t>! 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de-CH" dirty="0"/>
                <a:t> </a:t>
              </a:r>
              <a:r>
                <a:rPr lang="de-CH" b="1" dirty="0"/>
                <a:t>COMPLEX PREVENTION VS. ALLERGY AND ASTHMA!</a:t>
              </a:r>
              <a:endParaRPr lang="cs-CZ" b="1" dirty="0"/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endParaRPr lang="cs-CZ" dirty="0"/>
            </a:p>
            <a:p>
              <a:pPr lvl="2">
                <a:spcBef>
                  <a:spcPts val="563"/>
                </a:spcBef>
              </a:pPr>
              <a:r>
                <a:rPr lang="en-GB" dirty="0">
                  <a:solidFill>
                    <a:srgbClr val="000000"/>
                  </a:solidFill>
                </a:rPr>
                <a:t>l </a:t>
              </a:r>
            </a:p>
            <a:p>
              <a:pPr lvl="2">
                <a:spcBef>
                  <a:spcPts val="563"/>
                </a:spcBef>
              </a:pPr>
              <a:endParaRPr lang="en-GB" baseline="30000" dirty="0">
                <a:solidFill>
                  <a:srgbClr val="000000"/>
                </a:solidFill>
              </a:endParaRPr>
            </a:p>
            <a:p>
              <a:pPr lvl="2"/>
              <a:endParaRPr lang="en-GB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5616" name="AutoShape 16"/>
            <p:cNvSpPr>
              <a:spLocks noChangeArrowheads="1"/>
            </p:cNvSpPr>
            <p:nvPr/>
          </p:nvSpPr>
          <p:spPr bwMode="auto">
            <a:xfrm rot="5400000">
              <a:off x="5" y="1339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7" name="Picture 9" descr="Banner_Tuttoluxo_6SB"/>
          <p:cNvPicPr>
            <a:picLocks noChangeAspect="1" noChangeArrowheads="1"/>
          </p:cNvPicPr>
          <p:nvPr/>
        </p:nvPicPr>
        <p:blipFill>
          <a:blip r:embed="rId3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60723" y="1370603"/>
            <a:ext cx="10201275" cy="4938717"/>
            <a:chOff x="-416" y="866"/>
            <a:chExt cx="6426" cy="3111"/>
          </a:xfrm>
        </p:grpSpPr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0" y="866"/>
              <a:ext cx="57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/>
              <a:r>
                <a:rPr lang="de-CH" sz="3600" b="1" dirty="0">
                  <a:latin typeface="Arial Black" pitchFamily="-32" charset="0"/>
                </a:rPr>
                <a:t>BENEFITS</a:t>
              </a:r>
              <a:endParaRPr lang="en-GB" sz="3600" b="1" dirty="0">
                <a:latin typeface="Arial Black" pitchFamily="-32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-416" y="1253"/>
              <a:ext cx="6426" cy="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2">
                <a:spcBef>
                  <a:spcPts val="563"/>
                </a:spcBef>
              </a:pPr>
              <a:r>
                <a:rPr lang="en-GB" sz="4000" dirty="0">
                  <a:solidFill>
                    <a:srgbClr val="000000"/>
                  </a:solidFill>
                  <a:latin typeface="Arial Black" pitchFamily="-32" charset="0"/>
                </a:rPr>
                <a:t>Time</a:t>
              </a:r>
              <a:r>
                <a:rPr lang="en-GB" dirty="0">
                  <a:solidFill>
                    <a:srgbClr val="000000"/>
                  </a:solidFill>
                  <a:latin typeface="Arial Black" pitchFamily="-32" charset="0"/>
                </a:rPr>
                <a:t>:</a:t>
              </a:r>
              <a:r>
                <a:rPr lang="en-GB" dirty="0">
                  <a:solidFill>
                    <a:srgbClr val="000000"/>
                  </a:solidFill>
                </a:rPr>
                <a:t> 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</a:rPr>
                <a:t> Average time spent by cleaning per family is 6 hours per week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</a:rPr>
                <a:t> Use of </a:t>
              </a:r>
              <a:r>
                <a:rPr lang="en-GB" dirty="0" err="1">
                  <a:solidFill>
                    <a:srgbClr val="000000"/>
                  </a:solidFill>
                </a:rPr>
                <a:t>Tuttoluxo</a:t>
              </a:r>
              <a:r>
                <a:rPr lang="en-GB" dirty="0">
                  <a:solidFill>
                    <a:srgbClr val="000000"/>
                  </a:solidFill>
                </a:rPr>
                <a:t> 6SB saves </a:t>
              </a:r>
              <a:r>
                <a:rPr lang="en-GB" b="1" dirty="0">
                  <a:solidFill>
                    <a:srgbClr val="000000"/>
                  </a:solidFill>
                </a:rPr>
                <a:t>50% of your time (3 hours per week) spent by cleaning!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</a:rPr>
                <a:t> Spent gained extra time with your family or by your hobbies!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b="1" dirty="0">
                  <a:solidFill>
                    <a:srgbClr val="000000"/>
                  </a:solidFill>
                </a:rPr>
                <a:t> WE WILL NEVER GET OUR TIME BACK!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b="1" dirty="0">
                  <a:solidFill>
                    <a:srgbClr val="000000"/>
                  </a:solidFill>
                </a:rPr>
                <a:t> TIME IS THE MOST PRECIOUS COMMODITY!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b="1" dirty="0">
                  <a:solidFill>
                    <a:srgbClr val="000000"/>
                  </a:solidFill>
                </a:rPr>
                <a:t> DO NOT WASTE YOUR TIME BY CLEANING! </a:t>
              </a:r>
            </a:p>
            <a:p>
              <a:pPr lvl="2">
                <a:spcBef>
                  <a:spcPts val="563"/>
                </a:spcBef>
              </a:pPr>
              <a:endParaRPr lang="en-GB" baseline="30000" dirty="0">
                <a:solidFill>
                  <a:srgbClr val="000000"/>
                </a:solidFill>
              </a:endParaRPr>
            </a:p>
            <a:p>
              <a:pPr lvl="2"/>
              <a:endParaRPr lang="en-GB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5616" name="AutoShape 16"/>
            <p:cNvSpPr>
              <a:spLocks noChangeArrowheads="1"/>
            </p:cNvSpPr>
            <p:nvPr/>
          </p:nvSpPr>
          <p:spPr bwMode="auto">
            <a:xfrm rot="5400000">
              <a:off x="5" y="1394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7" name="Picture 9" descr="Banner_Tuttoluxo_6SB"/>
          <p:cNvPicPr>
            <a:picLocks noChangeAspect="1" noChangeArrowheads="1"/>
          </p:cNvPicPr>
          <p:nvPr/>
        </p:nvPicPr>
        <p:blipFill>
          <a:blip r:embed="rId3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8804275" y="6570663"/>
            <a:ext cx="492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solidFill>
                  <a:schemeClr val="bg1"/>
                </a:solidFill>
              </a:rPr>
              <a:t>9</a:t>
            </a:r>
            <a:endParaRPr lang="en-GB" sz="1000"/>
          </a:p>
        </p:txBody>
      </p:sp>
      <p:pic>
        <p:nvPicPr>
          <p:cNvPr id="10268" name="Picture 28" descr="SLIDE_ACAR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37000" y="12700"/>
            <a:ext cx="5207000" cy="6845300"/>
          </a:xfrm>
          <a:prstGeom prst="rect">
            <a:avLst/>
          </a:prstGeom>
          <a:noFill/>
        </p:spPr>
      </p:pic>
      <p:grpSp>
        <p:nvGrpSpPr>
          <p:cNvPr id="10269" name="Group 29"/>
          <p:cNvGrpSpPr>
            <a:grpSpLocks/>
          </p:cNvGrpSpPr>
          <p:nvPr/>
        </p:nvGrpSpPr>
        <p:grpSpPr bwMode="auto">
          <a:xfrm>
            <a:off x="0" y="1384300"/>
            <a:ext cx="9144000" cy="4851401"/>
            <a:chOff x="0" y="872"/>
            <a:chExt cx="5760" cy="3056"/>
          </a:xfrm>
        </p:grpSpPr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0" y="872"/>
              <a:ext cx="57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/>
              <a:r>
                <a:rPr lang="sr-Latn-CS" sz="3600" b="1">
                  <a:latin typeface="Arial Black" pitchFamily="-32" charset="0"/>
                </a:rPr>
                <a:t>ALLERGENS IN HOME: MITES</a:t>
              </a:r>
              <a:endParaRPr lang="en-GB" sz="2000" b="1"/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239" y="1689"/>
              <a:ext cx="525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sr-Latn-CS" sz="3600" b="1">
                  <a:solidFill>
                    <a:srgbClr val="C70B21"/>
                  </a:solidFill>
                  <a:latin typeface="Arial Black" pitchFamily="-32" charset="0"/>
                </a:rPr>
                <a:t>1</a:t>
              </a:r>
              <a:r>
                <a:rPr lang="sr-Latn-CS" sz="1800" b="1">
                  <a:solidFill>
                    <a:srgbClr val="062B5C"/>
                  </a:solidFill>
                  <a:latin typeface="Arial Black" pitchFamily="-32" charset="0"/>
                </a:rPr>
                <a:t> </a:t>
              </a:r>
              <a:r>
                <a:rPr lang="sr-Latn-CS" b="1"/>
                <a:t>GR DUST = </a:t>
              </a:r>
              <a:r>
                <a:rPr lang="sr-Latn-CS" sz="3600" b="1">
                  <a:solidFill>
                    <a:srgbClr val="C70B21"/>
                  </a:solidFill>
                  <a:latin typeface="Arial Black" pitchFamily="-32" charset="0"/>
                </a:rPr>
                <a:t>19,000</a:t>
              </a:r>
              <a:r>
                <a:rPr lang="sr-Latn-CS" sz="1800" b="1">
                  <a:solidFill>
                    <a:srgbClr val="062B5C"/>
                  </a:solidFill>
                  <a:latin typeface="Arial Black" pitchFamily="-32" charset="0"/>
                </a:rPr>
                <a:t> </a:t>
              </a:r>
              <a:r>
                <a:rPr lang="sr-Latn-CS" b="1"/>
                <a:t>MITES </a:t>
              </a:r>
              <a:endParaRPr lang="en-GB" b="1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250" y="1458"/>
              <a:ext cx="52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r>
                <a:rPr lang="sr-Latn-CS" b="1"/>
                <a:t>FLOORS, FURNITURE, CARPETS</a:t>
              </a:r>
              <a:endParaRPr lang="en-GB" b="1"/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250" y="2367"/>
              <a:ext cx="5259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sr-Latn-CS" sz="3600" b="1">
                  <a:solidFill>
                    <a:srgbClr val="C70B21"/>
                  </a:solidFill>
                  <a:latin typeface="Arial Black" pitchFamily="-32" charset="0"/>
                </a:rPr>
                <a:t>1</a:t>
              </a:r>
              <a:r>
                <a:rPr lang="sr-Latn-CS" sz="1800" b="1">
                  <a:solidFill>
                    <a:srgbClr val="062B5C"/>
                  </a:solidFill>
                  <a:latin typeface="Arial Black" pitchFamily="-32" charset="0"/>
                </a:rPr>
                <a:t> </a:t>
              </a:r>
              <a:r>
                <a:rPr lang="sr-Latn-CS" b="1"/>
                <a:t>MATTRESS = </a:t>
              </a:r>
            </a:p>
            <a:p>
              <a:pPr marL="457200" indent="-457200">
                <a:lnSpc>
                  <a:spcPct val="80000"/>
                </a:lnSpc>
              </a:pPr>
              <a:r>
                <a:rPr lang="sr-Latn-CS" b="1"/>
                <a:t>UP TO </a:t>
              </a:r>
              <a:r>
                <a:rPr lang="sr-Latn-CS" sz="3600" b="1">
                  <a:solidFill>
                    <a:srgbClr val="C70B21"/>
                  </a:solidFill>
                  <a:latin typeface="Arial Black" pitchFamily="-32" charset="0"/>
                </a:rPr>
                <a:t>10,000,000</a:t>
              </a:r>
              <a:r>
                <a:rPr lang="sr-Latn-CS" sz="1800" b="1">
                  <a:solidFill>
                    <a:srgbClr val="062B5C"/>
                  </a:solidFill>
                  <a:latin typeface="Arial Black" pitchFamily="-32" charset="0"/>
                </a:rPr>
                <a:t> </a:t>
              </a:r>
              <a:r>
                <a:rPr lang="sr-Latn-CS" b="1"/>
                <a:t>MITES </a:t>
              </a:r>
              <a:endParaRPr lang="en-GB" b="1"/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250" y="3405"/>
              <a:ext cx="525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r>
                <a:rPr lang="sr-Latn-CS" b="1" dirty="0"/>
                <a:t>CAN BE KILLED ONLY BY STEAM</a:t>
              </a:r>
            </a:p>
            <a:p>
              <a:pPr marL="457200" indent="-457200"/>
              <a:endParaRPr lang="en-GB" b="1" dirty="0"/>
            </a:p>
          </p:txBody>
        </p:sp>
        <p:sp>
          <p:nvSpPr>
            <p:cNvPr id="10262" name="AutoShape 22"/>
            <p:cNvSpPr>
              <a:spLocks noChangeArrowheads="1"/>
            </p:cNvSpPr>
            <p:nvPr/>
          </p:nvSpPr>
          <p:spPr bwMode="auto">
            <a:xfrm rot="5400000">
              <a:off x="5" y="1990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3" name="AutoShape 23"/>
            <p:cNvSpPr>
              <a:spLocks noChangeArrowheads="1"/>
            </p:cNvSpPr>
            <p:nvPr/>
          </p:nvSpPr>
          <p:spPr bwMode="auto">
            <a:xfrm rot="5400000">
              <a:off x="5" y="2677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4" name="Picture 9" descr="Banner_Tuttoluxo_6SB"/>
          <p:cNvPicPr>
            <a:picLocks noChangeAspect="1" noChangeArrowheads="1"/>
          </p:cNvPicPr>
          <p:nvPr/>
        </p:nvPicPr>
        <p:blipFill>
          <a:blip r:embed="rId4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-660400" y="1374775"/>
            <a:ext cx="10201275" cy="5462593"/>
            <a:chOff x="-416" y="866"/>
            <a:chExt cx="6426" cy="3441"/>
          </a:xfrm>
        </p:grpSpPr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0" y="866"/>
              <a:ext cx="57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/>
              <a:r>
                <a:rPr lang="de-CH" sz="3600" b="1" dirty="0">
                  <a:latin typeface="Arial Black" pitchFamily="-32" charset="0"/>
                </a:rPr>
                <a:t>BENEFITS</a:t>
              </a:r>
              <a:endParaRPr lang="en-GB" sz="3600" b="1" dirty="0">
                <a:latin typeface="Arial Black" pitchFamily="-32" charset="0"/>
              </a:endParaRPr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-416" y="1253"/>
              <a:ext cx="6426" cy="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2">
                <a:spcBef>
                  <a:spcPts val="563"/>
                </a:spcBef>
              </a:pPr>
              <a:r>
                <a:rPr lang="en-GB" sz="4000" dirty="0">
                  <a:solidFill>
                    <a:srgbClr val="000000"/>
                  </a:solidFill>
                  <a:latin typeface="Arial Black" pitchFamily="-32" charset="0"/>
                </a:rPr>
                <a:t>Money</a:t>
              </a:r>
              <a:r>
                <a:rPr lang="en-GB" dirty="0">
                  <a:solidFill>
                    <a:srgbClr val="000000"/>
                  </a:solidFill>
                  <a:latin typeface="Arial Black" pitchFamily="-32" charset="0"/>
                </a:rPr>
                <a:t>:</a:t>
              </a:r>
              <a:r>
                <a:rPr lang="en-GB" dirty="0">
                  <a:solidFill>
                    <a:srgbClr val="000000"/>
                  </a:solidFill>
                </a:rPr>
                <a:t> 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</a:rPr>
                <a:t> No money spent on </a:t>
              </a:r>
              <a:r>
                <a:rPr lang="en-GB" b="1" dirty="0">
                  <a:solidFill>
                    <a:srgbClr val="000000"/>
                  </a:solidFill>
                </a:rPr>
                <a:t>chemical detergents</a:t>
              </a:r>
              <a:r>
                <a:rPr lang="en-GB" dirty="0">
                  <a:solidFill>
                    <a:srgbClr val="000000"/>
                  </a:solidFill>
                </a:rPr>
                <a:t> anymore!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b="1" dirty="0">
                  <a:solidFill>
                    <a:srgbClr val="000000"/>
                  </a:solidFill>
                </a:rPr>
                <a:t> </a:t>
              </a:r>
              <a:r>
                <a:rPr lang="en-GB" dirty="0">
                  <a:solidFill>
                    <a:srgbClr val="000000"/>
                  </a:solidFill>
                </a:rPr>
                <a:t>No money spent on </a:t>
              </a:r>
              <a:r>
                <a:rPr lang="en-GB" b="1" dirty="0">
                  <a:solidFill>
                    <a:srgbClr val="000000"/>
                  </a:solidFill>
                </a:rPr>
                <a:t>paper dust bags </a:t>
              </a:r>
              <a:r>
                <a:rPr lang="en-GB" dirty="0">
                  <a:solidFill>
                    <a:srgbClr val="000000"/>
                  </a:solidFill>
                </a:rPr>
                <a:t>anymore!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dirty="0">
                  <a:solidFill>
                    <a:srgbClr val="000000"/>
                  </a:solidFill>
                </a:rPr>
                <a:t> </a:t>
              </a:r>
              <a:r>
                <a:rPr lang="en-GB" b="1" dirty="0">
                  <a:solidFill>
                    <a:srgbClr val="000000"/>
                  </a:solidFill>
                </a:rPr>
                <a:t>Time is money!</a:t>
              </a:r>
            </a:p>
            <a:p>
              <a:pPr lvl="2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b="1" dirty="0">
                  <a:solidFill>
                    <a:srgbClr val="000000"/>
                  </a:solidFill>
                </a:rPr>
                <a:t> How do you worth 1 hour of your life?</a:t>
              </a:r>
            </a:p>
            <a:p>
              <a:pPr lvl="3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b="1" dirty="0">
                  <a:solidFill>
                    <a:srgbClr val="000000"/>
                  </a:solidFill>
                </a:rPr>
                <a:t> For how much would you buy 1 extra  hour of your life?</a:t>
              </a:r>
            </a:p>
            <a:p>
              <a:pPr lvl="3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b="1" dirty="0">
                  <a:solidFill>
                    <a:srgbClr val="000000"/>
                  </a:solidFill>
                </a:rPr>
                <a:t> Save at least 12 hours per month! = 6 days per year!</a:t>
              </a:r>
            </a:p>
            <a:p>
              <a:pPr lvl="3">
                <a:spcBef>
                  <a:spcPts val="563"/>
                </a:spcBef>
                <a:buFont typeface="Arial" pitchFamily="34" charset="0"/>
                <a:buChar char="•"/>
              </a:pPr>
              <a:r>
                <a:rPr lang="en-GB" b="1" dirty="0">
                  <a:solidFill>
                    <a:srgbClr val="000000"/>
                  </a:solidFill>
                </a:rPr>
                <a:t> Do your own calculation!</a:t>
              </a:r>
            </a:p>
            <a:p>
              <a:pPr lvl="3">
                <a:spcBef>
                  <a:spcPts val="563"/>
                </a:spcBef>
                <a:buFont typeface="Arial" pitchFamily="34" charset="0"/>
                <a:buChar char="•"/>
              </a:pPr>
              <a:endParaRPr lang="en-GB" b="1" dirty="0">
                <a:solidFill>
                  <a:srgbClr val="000000"/>
                </a:solidFill>
              </a:endParaRPr>
            </a:p>
            <a:p>
              <a:pPr lvl="3">
                <a:spcBef>
                  <a:spcPts val="563"/>
                </a:spcBef>
              </a:pPr>
              <a:endParaRPr lang="en-GB" baseline="30000" dirty="0">
                <a:solidFill>
                  <a:srgbClr val="000000"/>
                </a:solidFill>
              </a:endParaRPr>
            </a:p>
            <a:p>
              <a:pPr lvl="2"/>
              <a:endParaRPr lang="en-GB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5616" name="AutoShape 16"/>
            <p:cNvSpPr>
              <a:spLocks noChangeArrowheads="1"/>
            </p:cNvSpPr>
            <p:nvPr/>
          </p:nvSpPr>
          <p:spPr bwMode="auto">
            <a:xfrm rot="5400000">
              <a:off x="5" y="1394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7" name="Picture 9" descr="Banner_Tuttoluxo_6SB"/>
          <p:cNvPicPr>
            <a:picLocks noChangeAspect="1" noChangeArrowheads="1"/>
          </p:cNvPicPr>
          <p:nvPr/>
        </p:nvPicPr>
        <p:blipFill>
          <a:blip r:embed="rId3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2017\Tuttoluxo 6S upgrade\Photos\DJAL9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443486" cy="5043092"/>
          </a:xfrm>
          <a:prstGeom prst="rect">
            <a:avLst/>
          </a:prstGeom>
          <a:noFill/>
        </p:spPr>
      </p:pic>
      <p:pic>
        <p:nvPicPr>
          <p:cNvPr id="6" name="Picture 9" descr="Banner_Tuttoluxo_6SB"/>
          <p:cNvPicPr>
            <a:picLocks noChangeAspect="1" noChangeArrowheads="1"/>
          </p:cNvPicPr>
          <p:nvPr/>
        </p:nvPicPr>
        <p:blipFill>
          <a:blip r:embed="rId4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r="11950"/>
          <a:stretch>
            <a:fillRect/>
          </a:stretch>
        </p:blipFill>
        <p:spPr bwMode="auto">
          <a:xfrm>
            <a:off x="0" y="1340768"/>
            <a:ext cx="932560" cy="48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 r="11950"/>
          <a:stretch>
            <a:fillRect/>
          </a:stretch>
        </p:blipFill>
        <p:spPr bwMode="auto">
          <a:xfrm>
            <a:off x="8211440" y="1340768"/>
            <a:ext cx="932560" cy="48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9" name="Picture 25" descr="SLIDE_ASM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4175" y="1066800"/>
            <a:ext cx="4956175" cy="5181600"/>
          </a:xfrm>
          <a:prstGeom prst="rect">
            <a:avLst/>
          </a:prstGeom>
          <a:noFill/>
        </p:spPr>
      </p:pic>
      <p:grpSp>
        <p:nvGrpSpPr>
          <p:cNvPr id="11292" name="Group 28"/>
          <p:cNvGrpSpPr>
            <a:grpSpLocks/>
          </p:cNvGrpSpPr>
          <p:nvPr/>
        </p:nvGrpSpPr>
        <p:grpSpPr bwMode="auto">
          <a:xfrm>
            <a:off x="-9525" y="1452563"/>
            <a:ext cx="9144000" cy="2609850"/>
            <a:chOff x="-6" y="915"/>
            <a:chExt cx="5760" cy="1644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-6" y="915"/>
              <a:ext cx="57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/>
              <a:r>
                <a:rPr lang="sr-Latn-CS" sz="3600" b="1">
                  <a:latin typeface="Arial Black" pitchFamily="-32" charset="0"/>
                </a:rPr>
                <a:t>ASTHMA</a:t>
              </a:r>
              <a:endParaRPr lang="en-GB" sz="2000" b="1"/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244" y="1344"/>
              <a:ext cx="525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 dirty="0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de-CH" b="1" dirty="0"/>
                <a:t>DANGEROUS </a:t>
              </a:r>
              <a:r>
                <a:rPr lang="sr-Latn-CS" b="1" dirty="0"/>
                <a:t>CHRONIC D</a:t>
              </a:r>
              <a:r>
                <a:rPr lang="de-CH" b="1" dirty="0"/>
                <a:t>IS</a:t>
              </a:r>
              <a:r>
                <a:rPr lang="sr-Latn-CS" b="1" dirty="0"/>
                <a:t>EASE</a:t>
              </a:r>
              <a:endParaRPr lang="en-GB" b="1" dirty="0"/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204" y="1706"/>
              <a:ext cx="5402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 dirty="0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de-CH" sz="4000" b="1" dirty="0">
                  <a:solidFill>
                    <a:srgbClr val="C70B21"/>
                  </a:solidFill>
                  <a:latin typeface="Arial Black" pitchFamily="-32" charset="0"/>
                </a:rPr>
                <a:t>300+</a:t>
              </a:r>
              <a:r>
                <a:rPr lang="sr-Latn-CS" sz="1800" b="1" dirty="0">
                  <a:solidFill>
                    <a:srgbClr val="062B5C"/>
                  </a:solidFill>
                  <a:latin typeface="Arial Black" pitchFamily="-32" charset="0"/>
                </a:rPr>
                <a:t> </a:t>
              </a:r>
              <a:r>
                <a:rPr lang="sr-Latn-CS" b="1" dirty="0"/>
                <a:t>MILLION PEOPLE IN WORLD </a:t>
              </a:r>
            </a:p>
            <a:p>
              <a:pPr marL="457200" indent="-457200"/>
              <a:endParaRPr lang="en-GB" b="1" dirty="0"/>
            </a:p>
          </p:txBody>
        </p:sp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 rot="5400000">
              <a:off x="-1" y="1565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4" name="AutoShape 20"/>
            <p:cNvSpPr>
              <a:spLocks noChangeArrowheads="1"/>
            </p:cNvSpPr>
            <p:nvPr/>
          </p:nvSpPr>
          <p:spPr bwMode="auto">
            <a:xfrm rot="5400000">
              <a:off x="5" y="2019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" name="AutoShape 20"/>
          <p:cNvSpPr>
            <a:spLocks noChangeArrowheads="1"/>
          </p:cNvSpPr>
          <p:nvPr/>
        </p:nvSpPr>
        <p:spPr bwMode="auto">
          <a:xfrm rot="5400000">
            <a:off x="7938" y="3997126"/>
            <a:ext cx="271462" cy="2873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3528" y="3573016"/>
            <a:ext cx="85756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sr-Latn-CS" sz="1800" b="1" dirty="0">
              <a:solidFill>
                <a:srgbClr val="062B5C"/>
              </a:solidFill>
              <a:latin typeface="Arial Black" pitchFamily="-32" charset="0"/>
            </a:endParaRPr>
          </a:p>
          <a:p>
            <a:pPr marL="457200" indent="-457200"/>
            <a:r>
              <a:rPr lang="de-CH" sz="4000" b="1" dirty="0">
                <a:solidFill>
                  <a:srgbClr val="C70B21"/>
                </a:solidFill>
                <a:latin typeface="Arial Black" pitchFamily="-32" charset="0"/>
              </a:rPr>
              <a:t>400.000+</a:t>
            </a:r>
            <a:r>
              <a:rPr lang="sr-Latn-CS" sz="1800" b="1" dirty="0">
                <a:solidFill>
                  <a:srgbClr val="062B5C"/>
                </a:solidFill>
                <a:latin typeface="Arial Black" pitchFamily="-32" charset="0"/>
              </a:rPr>
              <a:t> </a:t>
            </a:r>
            <a:r>
              <a:rPr lang="de-CH" b="1" dirty="0"/>
              <a:t>DEATHS ANNUALY</a:t>
            </a:r>
            <a:r>
              <a:rPr lang="sr-Latn-CS" b="1" dirty="0"/>
              <a:t> </a:t>
            </a:r>
          </a:p>
          <a:p>
            <a:pPr marL="457200" indent="-457200"/>
            <a:endParaRPr lang="en-GB" b="1" dirty="0"/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 rot="5400000">
            <a:off x="7938" y="4861222"/>
            <a:ext cx="271462" cy="2873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16805" y="4365104"/>
            <a:ext cx="85756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sr-Latn-CS" sz="1800" b="1" dirty="0">
              <a:solidFill>
                <a:srgbClr val="062B5C"/>
              </a:solidFill>
              <a:latin typeface="Arial Black" pitchFamily="-32" charset="0"/>
            </a:endParaRPr>
          </a:p>
          <a:p>
            <a:pPr marL="457200" indent="-457200"/>
            <a:r>
              <a:rPr lang="de-CH" sz="4000" b="1" dirty="0">
                <a:solidFill>
                  <a:srgbClr val="C70B21"/>
                </a:solidFill>
                <a:latin typeface="Arial Black" pitchFamily="-32" charset="0"/>
              </a:rPr>
              <a:t>250.000+</a:t>
            </a:r>
            <a:r>
              <a:rPr lang="sr-Latn-CS" sz="1800" b="1" dirty="0">
                <a:solidFill>
                  <a:srgbClr val="062B5C"/>
                </a:solidFill>
                <a:latin typeface="Arial Black" pitchFamily="-32" charset="0"/>
              </a:rPr>
              <a:t> </a:t>
            </a:r>
            <a:r>
              <a:rPr lang="de-CH" sz="1800" b="1" dirty="0">
                <a:solidFill>
                  <a:srgbClr val="062B5C"/>
                </a:solidFill>
                <a:latin typeface="Arial Black" pitchFamily="-32" charset="0"/>
              </a:rPr>
              <a:t> </a:t>
            </a:r>
            <a:r>
              <a:rPr lang="de-CH" b="1" dirty="0">
                <a:solidFill>
                  <a:srgbClr val="FF0000"/>
                </a:solidFill>
              </a:rPr>
              <a:t>AVOIDABLE</a:t>
            </a:r>
            <a:r>
              <a:rPr lang="de-CH" b="1" dirty="0"/>
              <a:t> DEATHS ANNUALY</a:t>
            </a:r>
            <a:r>
              <a:rPr lang="sr-Latn-CS" b="1" dirty="0"/>
              <a:t> </a:t>
            </a:r>
          </a:p>
          <a:p>
            <a:pPr marL="457200" indent="-457200"/>
            <a:endParaRPr lang="en-GB" b="1" dirty="0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5400000">
            <a:off x="7938" y="5509294"/>
            <a:ext cx="271462" cy="2873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16805" y="5027111"/>
            <a:ext cx="8575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sr-Latn-CS" sz="2800" b="1" dirty="0">
              <a:solidFill>
                <a:srgbClr val="062B5C"/>
              </a:solidFill>
              <a:latin typeface="Arial Black" pitchFamily="-32" charset="0"/>
            </a:endParaRPr>
          </a:p>
          <a:p>
            <a:pPr marL="457200" indent="-457200"/>
            <a:r>
              <a:rPr lang="de-CH" sz="2800" b="1" dirty="0" err="1">
                <a:solidFill>
                  <a:srgbClr val="C70B21"/>
                </a:solidFill>
                <a:latin typeface="Arial Black" pitchFamily="-32" charset="0"/>
              </a:rPr>
              <a:t>Triggers</a:t>
            </a:r>
            <a:r>
              <a:rPr lang="de-CH" sz="2800" b="1" dirty="0">
                <a:solidFill>
                  <a:srgbClr val="C70B21"/>
                </a:solidFill>
                <a:latin typeface="Arial Black" pitchFamily="-32" charset="0"/>
              </a:rPr>
              <a:t>: </a:t>
            </a:r>
            <a:r>
              <a:rPr lang="de-CH" sz="2800" b="1" dirty="0" err="1">
                <a:latin typeface="Arial Black" pitchFamily="-32" charset="0"/>
              </a:rPr>
              <a:t>dust</a:t>
            </a:r>
            <a:r>
              <a:rPr lang="de-CH" sz="2800" b="1" dirty="0">
                <a:latin typeface="Arial Black" pitchFamily="-32" charset="0"/>
              </a:rPr>
              <a:t>, </a:t>
            </a:r>
            <a:r>
              <a:rPr lang="de-CH" sz="2800" b="1" dirty="0" err="1">
                <a:latin typeface="Arial Black" pitchFamily="-32" charset="0"/>
              </a:rPr>
              <a:t>mites</a:t>
            </a:r>
            <a:r>
              <a:rPr lang="de-CH" sz="2800" b="1" dirty="0">
                <a:latin typeface="Arial Black" pitchFamily="-32" charset="0"/>
              </a:rPr>
              <a:t>, </a:t>
            </a:r>
            <a:r>
              <a:rPr lang="de-CH" sz="2800" b="1" dirty="0" err="1">
                <a:latin typeface="Arial Black" pitchFamily="-32" charset="0"/>
              </a:rPr>
              <a:t>chemicals</a:t>
            </a:r>
            <a:r>
              <a:rPr lang="de-CH" sz="2800" b="1" dirty="0">
                <a:latin typeface="Arial Black" pitchFamily="-32" charset="0"/>
              </a:rPr>
              <a:t>, pollen… </a:t>
            </a:r>
            <a:endParaRPr lang="sr-Latn-CS" sz="2800" b="1" dirty="0"/>
          </a:p>
          <a:p>
            <a:pPr marL="457200" indent="-457200"/>
            <a:endParaRPr lang="en-GB" sz="2800" b="1" dirty="0"/>
          </a:p>
        </p:txBody>
      </p:sp>
      <p:pic>
        <p:nvPicPr>
          <p:cNvPr id="21" name="Picture 9" descr="Banner_Tuttoluxo_6SB"/>
          <p:cNvPicPr>
            <a:picLocks noChangeAspect="1" noChangeArrowheads="1"/>
          </p:cNvPicPr>
          <p:nvPr/>
        </p:nvPicPr>
        <p:blipFill>
          <a:blip r:embed="rId4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5" name="Picture 27" descr="SLIDE_SPORC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2095500"/>
            <a:ext cx="7010400" cy="4178300"/>
          </a:xfrm>
          <a:prstGeom prst="rect">
            <a:avLst/>
          </a:prstGeom>
          <a:noFill/>
        </p:spPr>
      </p:pic>
      <p:grpSp>
        <p:nvGrpSpPr>
          <p:cNvPr id="12321" name="Group 33"/>
          <p:cNvGrpSpPr>
            <a:grpSpLocks/>
          </p:cNvGrpSpPr>
          <p:nvPr/>
        </p:nvGrpSpPr>
        <p:grpSpPr bwMode="auto">
          <a:xfrm>
            <a:off x="-22225" y="1452563"/>
            <a:ext cx="9144000" cy="4092575"/>
            <a:chOff x="-14" y="915"/>
            <a:chExt cx="5760" cy="2578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-14" y="915"/>
              <a:ext cx="57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/>
              <a:r>
                <a:rPr lang="sr-Latn-CS" sz="3600" b="1">
                  <a:latin typeface="Arial Black" pitchFamily="-32" charset="0"/>
                </a:rPr>
                <a:t>CLEANING THE TRADITIONAL WAY</a:t>
              </a:r>
              <a:endParaRPr lang="en-GB" sz="4400" b="1"/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225" y="1492"/>
              <a:ext cx="5259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 dirty="0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sr-Latn-CS" b="1" dirty="0"/>
                <a:t>CHEMICALS RESPONSIBLE </a:t>
              </a:r>
            </a:p>
            <a:p>
              <a:pPr marL="457200" indent="-457200"/>
              <a:r>
                <a:rPr lang="sr-Latn-CS" b="1" dirty="0"/>
                <a:t>FOR </a:t>
              </a:r>
              <a:r>
                <a:rPr lang="sr-Latn-CS" sz="4000" b="1" dirty="0">
                  <a:solidFill>
                    <a:srgbClr val="C70B21"/>
                  </a:solidFill>
                  <a:latin typeface="Arial Black" pitchFamily="-32" charset="0"/>
                </a:rPr>
                <a:t>15%</a:t>
              </a:r>
              <a:r>
                <a:rPr lang="sr-Latn-CS" sz="1800" b="1" dirty="0">
                  <a:solidFill>
                    <a:srgbClr val="062B5C"/>
                  </a:solidFill>
                  <a:latin typeface="Arial Black" pitchFamily="-32" charset="0"/>
                </a:rPr>
                <a:t>  </a:t>
              </a:r>
              <a:r>
                <a:rPr lang="sr-Latn-CS" b="1" dirty="0"/>
                <a:t>OF</a:t>
              </a:r>
              <a:r>
                <a:rPr lang="sr-Latn-CS" sz="1800" b="1" dirty="0">
                  <a:solidFill>
                    <a:srgbClr val="062B5C"/>
                  </a:solidFill>
                  <a:latin typeface="Arial Black" pitchFamily="-32" charset="0"/>
                </a:rPr>
                <a:t> </a:t>
              </a:r>
              <a:r>
                <a:rPr lang="sr-Latn-CS" b="1" dirty="0"/>
                <a:t>ASTHMA </a:t>
              </a:r>
              <a:endParaRPr lang="en-GB" b="1" dirty="0"/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225" y="2262"/>
              <a:ext cx="5259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 dirty="0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sr-Latn-CS" b="1" dirty="0"/>
                <a:t>MOPS, CLOTHS &amp; SPONGES </a:t>
              </a:r>
            </a:p>
            <a:p>
              <a:pPr marL="457200" indent="-457200"/>
              <a:r>
                <a:rPr lang="sr-Latn-CS" b="1" dirty="0"/>
                <a:t>ARE IDEAL AS BACTERIA HABITATS</a:t>
              </a:r>
              <a:endParaRPr lang="en-GB" b="1" dirty="0"/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225" y="3032"/>
              <a:ext cx="5259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 dirty="0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sr-Latn-CS" b="1" dirty="0"/>
                <a:t>VACUUMING CIRCULATES DUST</a:t>
              </a:r>
              <a:endParaRPr lang="en-GB" b="1" dirty="0"/>
            </a:p>
          </p:txBody>
        </p:sp>
        <p:sp>
          <p:nvSpPr>
            <p:cNvPr id="12308" name="AutoShape 20"/>
            <p:cNvSpPr>
              <a:spLocks noChangeArrowheads="1"/>
            </p:cNvSpPr>
            <p:nvPr/>
          </p:nvSpPr>
          <p:spPr bwMode="auto">
            <a:xfrm rot="5400000">
              <a:off x="-1" y="1728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9" name="AutoShape 21"/>
            <p:cNvSpPr>
              <a:spLocks noChangeArrowheads="1"/>
            </p:cNvSpPr>
            <p:nvPr/>
          </p:nvSpPr>
          <p:spPr bwMode="auto">
            <a:xfrm rot="5400000">
              <a:off x="-1" y="2498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 rot="5400000">
              <a:off x="-1" y="3268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4" name="Picture 9" descr="Banner_Tuttoluxo_6SB"/>
          <p:cNvPicPr>
            <a:picLocks noChangeAspect="1" noChangeArrowheads="1"/>
          </p:cNvPicPr>
          <p:nvPr/>
        </p:nvPicPr>
        <p:blipFill>
          <a:blip r:embed="rId4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5" name="Picture 27" descr="SLIDE_SPORC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2095500"/>
            <a:ext cx="7010400" cy="4178300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de-CH" sz="3600" b="1" dirty="0">
                <a:latin typeface="Arial Black" pitchFamily="-32" charset="0"/>
              </a:rPr>
              <a:t>…ZEPTER has a </a:t>
            </a:r>
            <a:r>
              <a:rPr lang="de-CH" sz="3600" b="1" dirty="0" err="1">
                <a:latin typeface="Arial Black" pitchFamily="-32" charset="0"/>
              </a:rPr>
              <a:t>solution</a:t>
            </a:r>
            <a:r>
              <a:rPr lang="de-CH" sz="3600" b="1" dirty="0">
                <a:latin typeface="Arial Black" pitchFamily="-32" charset="0"/>
              </a:rPr>
              <a:t>…!</a:t>
            </a:r>
            <a:endParaRPr lang="en-GB" sz="4400" b="1" dirty="0"/>
          </a:p>
        </p:txBody>
      </p:sp>
      <p:pic>
        <p:nvPicPr>
          <p:cNvPr id="13" name="Picture 43" descr="SLIDE_POLVER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6512" y="1988840"/>
            <a:ext cx="3162300" cy="4267200"/>
          </a:xfrm>
          <a:prstGeom prst="rect">
            <a:avLst/>
          </a:prstGeom>
          <a:noFill/>
        </p:spPr>
      </p:pic>
      <p:pic>
        <p:nvPicPr>
          <p:cNvPr id="14" name="Picture 28" descr="SLIDE_ACARO"/>
          <p:cNvPicPr>
            <a:picLocks noChangeAspect="1" noChangeArrowheads="1"/>
          </p:cNvPicPr>
          <p:nvPr/>
        </p:nvPicPr>
        <p:blipFill>
          <a:blip r:embed="rId5" cstate="email"/>
          <a:srcRect l="26275" t="38921" r="23940"/>
          <a:stretch>
            <a:fillRect/>
          </a:stretch>
        </p:blipFill>
        <p:spPr bwMode="auto">
          <a:xfrm>
            <a:off x="3131840" y="2060848"/>
            <a:ext cx="2592288" cy="4181004"/>
          </a:xfrm>
          <a:prstGeom prst="rect">
            <a:avLst/>
          </a:prstGeom>
          <a:noFill/>
        </p:spPr>
      </p:pic>
      <p:pic>
        <p:nvPicPr>
          <p:cNvPr id="2050" name="Picture 2" descr="http://politikindermitte.files.wordpress.com/2011/06/stop_sign_-_no_shad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96952"/>
            <a:ext cx="2253888" cy="2262039"/>
          </a:xfrm>
          <a:prstGeom prst="rect">
            <a:avLst/>
          </a:prstGeom>
          <a:noFill/>
        </p:spPr>
      </p:pic>
      <p:pic>
        <p:nvPicPr>
          <p:cNvPr id="16" name="Picture 2" descr="http://politikindermitte.files.wordpress.com/2011/06/stop_sign_-_no_shad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996952"/>
            <a:ext cx="2253888" cy="2262039"/>
          </a:xfrm>
          <a:prstGeom prst="rect">
            <a:avLst/>
          </a:prstGeom>
          <a:noFill/>
        </p:spPr>
      </p:pic>
      <p:pic>
        <p:nvPicPr>
          <p:cNvPr id="17" name="Picture 2" descr="http://politikindermitte.files.wordpress.com/2011/06/stop_sign_-_no_shado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4216" y="2996952"/>
            <a:ext cx="2253888" cy="2262039"/>
          </a:xfrm>
          <a:prstGeom prst="rect">
            <a:avLst/>
          </a:prstGeom>
          <a:noFill/>
        </p:spPr>
      </p:pic>
      <p:pic>
        <p:nvPicPr>
          <p:cNvPr id="11" name="Picture 9" descr="Banner_Tuttoluxo_6SB"/>
          <p:cNvPicPr>
            <a:picLocks noChangeAspect="1" noChangeArrowheads="1"/>
          </p:cNvPicPr>
          <p:nvPr/>
        </p:nvPicPr>
        <p:blipFill>
          <a:blip r:embed="rId7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2017\Tuttoluxo 6S upgrade\Photos\DJAL9132a.jpg"/>
          <p:cNvPicPr>
            <a:picLocks noChangeAspect="1" noChangeArrowheads="1"/>
          </p:cNvPicPr>
          <p:nvPr/>
        </p:nvPicPr>
        <p:blipFill>
          <a:blip r:embed="rId3" cstate="print"/>
          <a:srcRect t="21547" b="28483"/>
          <a:stretch>
            <a:fillRect/>
          </a:stretch>
        </p:blipFill>
        <p:spPr bwMode="auto">
          <a:xfrm>
            <a:off x="0" y="4108"/>
            <a:ext cx="9144000" cy="6853892"/>
          </a:xfrm>
          <a:prstGeom prst="rect">
            <a:avLst/>
          </a:prstGeom>
          <a:noFill/>
        </p:spPr>
      </p:pic>
      <p:pic>
        <p:nvPicPr>
          <p:cNvPr id="313353" name="Picture 9" descr="Banner_Tuttoluxo_6SB"/>
          <p:cNvPicPr>
            <a:picLocks noChangeAspect="1" noChangeArrowheads="1"/>
          </p:cNvPicPr>
          <p:nvPr/>
        </p:nvPicPr>
        <p:blipFill>
          <a:blip r:embed="rId4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2588" y="1619250"/>
            <a:ext cx="7589837" cy="4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sr-Latn-CS" sz="3600" dirty="0">
                <a:latin typeface="Arial Black" pitchFamily="-32" charset="0"/>
              </a:rPr>
              <a:t>TUTTOLUXO 6SB</a:t>
            </a:r>
            <a:endParaRPr lang="sr-Latn-CS" sz="3600" b="1" dirty="0">
              <a:latin typeface="Arial Black" pitchFamily="-32" charset="0"/>
            </a:endParaRPr>
          </a:p>
          <a:p>
            <a:pPr marL="457200" indent="-457200"/>
            <a:r>
              <a:rPr lang="sr-Latn-CS" sz="1800" dirty="0"/>
              <a:t>COMPLETE CLEANING SYSTEM</a:t>
            </a:r>
            <a:r>
              <a:rPr lang="sr-Latn-CS" dirty="0"/>
              <a:t> </a:t>
            </a:r>
            <a:r>
              <a:rPr lang="sr-Latn-CS" sz="1800" dirty="0"/>
              <a:t>BY ZEPTER</a:t>
            </a:r>
            <a:endParaRPr lang="en-GB" dirty="0"/>
          </a:p>
          <a:p>
            <a:pPr marL="457200" indent="-457200"/>
            <a:endParaRPr lang="en-GB" dirty="0"/>
          </a:p>
          <a:p>
            <a:pPr marL="457200" indent="-457200">
              <a:lnSpc>
                <a:spcPct val="50000"/>
              </a:lnSpc>
              <a:buFontTx/>
              <a:buAutoNum type="arabicPeriod"/>
            </a:pPr>
            <a:r>
              <a:rPr lang="en-GB" b="1" dirty="0"/>
              <a:t>Natural steam power</a:t>
            </a:r>
          </a:p>
          <a:p>
            <a:pPr marL="457200" indent="-457200">
              <a:lnSpc>
                <a:spcPct val="190000"/>
              </a:lnSpc>
              <a:buFontTx/>
              <a:buAutoNum type="arabicPeriod"/>
            </a:pPr>
            <a:r>
              <a:rPr lang="en-GB" b="1" dirty="0"/>
              <a:t>Stylish Italian design</a:t>
            </a:r>
          </a:p>
          <a:p>
            <a:pPr marL="457200" indent="-457200">
              <a:lnSpc>
                <a:spcPct val="170000"/>
              </a:lnSpc>
              <a:buFontTx/>
              <a:buAutoNum type="arabicPeriod"/>
            </a:pPr>
            <a:r>
              <a:rPr lang="en-GB" b="1" dirty="0"/>
              <a:t>Unrivalled quality</a:t>
            </a:r>
          </a:p>
          <a:p>
            <a:pPr marL="457200" indent="-457200">
              <a:lnSpc>
                <a:spcPct val="170000"/>
              </a:lnSpc>
              <a:buFontTx/>
              <a:buAutoNum type="arabicPeriod"/>
            </a:pPr>
            <a:r>
              <a:rPr lang="en-GB" b="1" dirty="0"/>
              <a:t>Charismatic intelligence</a:t>
            </a:r>
            <a:endParaRPr lang="en-GB" sz="2000" dirty="0"/>
          </a:p>
          <a:p>
            <a:pPr marL="457200" indent="-457200">
              <a:buFontTx/>
              <a:buAutoNum type="arabicPeriod"/>
            </a:pPr>
            <a:endParaRPr lang="en-GB" sz="2000" dirty="0"/>
          </a:p>
          <a:p>
            <a:pPr marL="457200" indent="-457200"/>
            <a:endParaRPr lang="en-GB" sz="2000" b="1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5157192"/>
            <a:ext cx="901394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b="1" dirty="0">
                <a:latin typeface="Arial Black" pitchFamily="-32" charset="0"/>
              </a:rPr>
              <a:t>YOUR UPGRADED AND TUNED </a:t>
            </a:r>
          </a:p>
          <a:p>
            <a:pPr>
              <a:spcBef>
                <a:spcPct val="50000"/>
              </a:spcBef>
            </a:pPr>
            <a:r>
              <a:rPr lang="en-GB" sz="2600" b="1" dirty="0">
                <a:latin typeface="Arial Black" pitchFamily="-32" charset="0"/>
              </a:rPr>
              <a:t>SECRET WEAPON OF SUCCESSS!</a:t>
            </a:r>
            <a:endParaRPr lang="en-GB" b="1" dirty="0">
              <a:latin typeface="Arial Black" pitchFamily="-32" charset="0"/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 rot="5400000">
            <a:off x="11112" y="2852738"/>
            <a:ext cx="271463" cy="2873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 rot="5400000">
            <a:off x="11112" y="3430588"/>
            <a:ext cx="271463" cy="2873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 rot="5400000">
            <a:off x="10319" y="4063206"/>
            <a:ext cx="273050" cy="2873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 rot="5400000">
            <a:off x="10319" y="4672806"/>
            <a:ext cx="273050" cy="28733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3357" name="Picture 45" descr="Slide_12"/>
          <p:cNvPicPr>
            <a:picLocks noChangeAspect="1" noChangeArrowheads="1"/>
          </p:cNvPicPr>
          <p:nvPr/>
        </p:nvPicPr>
        <p:blipFill>
          <a:blip r:embed="rId3" cstate="email"/>
          <a:srcRect l="11143"/>
          <a:stretch>
            <a:fillRect/>
          </a:stretch>
        </p:blipFill>
        <p:spPr bwMode="auto">
          <a:xfrm>
            <a:off x="6156176" y="1143000"/>
            <a:ext cx="3024336" cy="5105400"/>
          </a:xfrm>
          <a:prstGeom prst="rect">
            <a:avLst/>
          </a:prstGeom>
          <a:noFill/>
        </p:spPr>
      </p:pic>
      <p:pic>
        <p:nvPicPr>
          <p:cNvPr id="10" name="Picture 9" descr="Banner_Tuttoluxo_6SB"/>
          <p:cNvPicPr>
            <a:picLocks noChangeAspect="1" noChangeArrowheads="1"/>
          </p:cNvPicPr>
          <p:nvPr/>
        </p:nvPicPr>
        <p:blipFill>
          <a:blip r:embed="rId4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198563" y="2798763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68639" name="Group 31"/>
          <p:cNvGrpSpPr>
            <a:grpSpLocks/>
          </p:cNvGrpSpPr>
          <p:nvPr/>
        </p:nvGrpSpPr>
        <p:grpSpPr bwMode="auto">
          <a:xfrm>
            <a:off x="3175" y="1528763"/>
            <a:ext cx="8955088" cy="3800475"/>
            <a:chOff x="2" y="963"/>
            <a:chExt cx="5641" cy="2394"/>
          </a:xfrm>
        </p:grpSpPr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289" y="963"/>
              <a:ext cx="30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3600" b="1">
                  <a:latin typeface="Arial Black" pitchFamily="-32" charset="0"/>
                </a:rPr>
                <a:t>6 DEVICES IN ONE</a:t>
              </a:r>
              <a:endParaRPr lang="en-GB"/>
            </a:p>
          </p:txBody>
        </p:sp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241" y="1781"/>
              <a:ext cx="5402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sr-Latn-CS" sz="4400" b="1">
                  <a:solidFill>
                    <a:srgbClr val="C70B21"/>
                  </a:solidFill>
                  <a:latin typeface="Arial Black" pitchFamily="-32" charset="0"/>
                </a:rPr>
                <a:t>6</a:t>
              </a:r>
              <a:r>
                <a:rPr lang="sr-Latn-CS" sz="1800" b="1">
                  <a:solidFill>
                    <a:srgbClr val="062B5C"/>
                  </a:solidFill>
                  <a:latin typeface="Arial Black" pitchFamily="-32" charset="0"/>
                </a:rPr>
                <a:t> </a:t>
              </a:r>
              <a:r>
                <a:rPr lang="sr-Latn-CS" sz="2800" b="1"/>
                <a:t>UNIQUE FUNCTIONS</a:t>
              </a:r>
              <a:r>
                <a:rPr lang="sr-Latn-CS" b="1"/>
                <a:t> </a:t>
              </a:r>
            </a:p>
            <a:p>
              <a:pPr marL="457200" indent="-457200"/>
              <a:endParaRPr lang="en-GB" b="1"/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241" y="2474"/>
              <a:ext cx="5402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/>
              <a:endParaRPr lang="sr-Latn-CS" sz="1800" b="1">
                <a:solidFill>
                  <a:srgbClr val="062B5C"/>
                </a:solidFill>
                <a:latin typeface="Arial Black" pitchFamily="-32" charset="0"/>
              </a:endParaRPr>
            </a:p>
            <a:p>
              <a:pPr marL="457200" indent="-457200"/>
              <a:r>
                <a:rPr lang="sr-Latn-CS" sz="4400" b="1">
                  <a:solidFill>
                    <a:srgbClr val="C70B21"/>
                  </a:solidFill>
                  <a:latin typeface="Arial Black" pitchFamily="-32" charset="0"/>
                </a:rPr>
                <a:t>3</a:t>
              </a:r>
              <a:r>
                <a:rPr lang="sr-Latn-CS" sz="1800" b="1">
                  <a:solidFill>
                    <a:srgbClr val="062B5C"/>
                  </a:solidFill>
                  <a:latin typeface="Arial Black" pitchFamily="-32" charset="0"/>
                </a:rPr>
                <a:t> </a:t>
              </a:r>
              <a:r>
                <a:rPr lang="sr-Latn-CS" sz="2800" b="1"/>
                <a:t>PATENTED SYSTEMS</a:t>
              </a:r>
              <a:r>
                <a:rPr lang="sr-Latn-CS" b="1"/>
                <a:t> </a:t>
              </a:r>
            </a:p>
            <a:p>
              <a:pPr marL="457200" indent="-457200"/>
              <a:endParaRPr lang="en-GB" b="1"/>
            </a:p>
          </p:txBody>
        </p:sp>
        <p:sp>
          <p:nvSpPr>
            <p:cNvPr id="68630" name="AutoShape 22"/>
            <p:cNvSpPr>
              <a:spLocks noChangeArrowheads="1"/>
            </p:cNvSpPr>
            <p:nvPr/>
          </p:nvSpPr>
          <p:spPr bwMode="auto">
            <a:xfrm rot="5400000">
              <a:off x="7" y="2113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8631" name="AutoShape 23"/>
            <p:cNvSpPr>
              <a:spLocks noChangeArrowheads="1"/>
            </p:cNvSpPr>
            <p:nvPr/>
          </p:nvSpPr>
          <p:spPr bwMode="auto">
            <a:xfrm rot="5400000">
              <a:off x="7" y="2808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027" name="Picture 3" descr="C:\2017\Tuttoluxo 6S upgrade\Photos\DJAL9195.JPG"/>
          <p:cNvPicPr>
            <a:picLocks noChangeAspect="1" noChangeArrowheads="1"/>
          </p:cNvPicPr>
          <p:nvPr/>
        </p:nvPicPr>
        <p:blipFill>
          <a:blip r:embed="rId3" cstate="print"/>
          <a:srcRect l="13812" t="12946" r="13252" b="2906"/>
          <a:stretch>
            <a:fillRect/>
          </a:stretch>
        </p:blipFill>
        <p:spPr bwMode="auto">
          <a:xfrm>
            <a:off x="4838281" y="2924944"/>
            <a:ext cx="4305719" cy="3312368"/>
          </a:xfrm>
          <a:prstGeom prst="rect">
            <a:avLst/>
          </a:prstGeom>
          <a:noFill/>
        </p:spPr>
      </p:pic>
      <p:pic>
        <p:nvPicPr>
          <p:cNvPr id="13" name="Picture 9" descr="Banner_Tuttoluxo_6SB"/>
          <p:cNvPicPr>
            <a:picLocks noChangeAspect="1" noChangeArrowheads="1"/>
          </p:cNvPicPr>
          <p:nvPr/>
        </p:nvPicPr>
        <p:blipFill>
          <a:blip r:embed="rId4" cstate="email"/>
          <a:srcRect t="90874"/>
          <a:stretch>
            <a:fillRect/>
          </a:stretch>
        </p:blipFill>
        <p:spPr bwMode="auto">
          <a:xfrm>
            <a:off x="-3175" y="6209928"/>
            <a:ext cx="9147175" cy="648072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6419850" y="26670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Arial Black" pitchFamily="-32" charset="0"/>
              </a:rPr>
              <a:t>4</a:t>
            </a:r>
            <a:endParaRPr lang="en-GB"/>
          </a:p>
        </p:txBody>
      </p:sp>
      <p:pic>
        <p:nvPicPr>
          <p:cNvPr id="86078" name="Picture 62" descr="TUTTO_PRINCIP_RADA_blac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543175"/>
            <a:ext cx="4572000" cy="3144838"/>
          </a:xfrm>
          <a:prstGeom prst="rect">
            <a:avLst/>
          </a:prstGeom>
          <a:noFill/>
        </p:spPr>
      </p:pic>
      <p:grpSp>
        <p:nvGrpSpPr>
          <p:cNvPr id="86077" name="Group 61"/>
          <p:cNvGrpSpPr>
            <a:grpSpLocks/>
          </p:cNvGrpSpPr>
          <p:nvPr/>
        </p:nvGrpSpPr>
        <p:grpSpPr bwMode="auto">
          <a:xfrm>
            <a:off x="-1692283" y="1347787"/>
            <a:ext cx="9144000" cy="4683125"/>
            <a:chOff x="-1066" y="871"/>
            <a:chExt cx="5760" cy="2950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-1066" y="871"/>
              <a:ext cx="57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ctr"/>
              <a:r>
                <a:rPr lang="sr-Latn-CS" sz="3600" b="1" dirty="0">
                  <a:latin typeface="Arial Black" pitchFamily="-32" charset="0"/>
                </a:rPr>
                <a:t>1. SPRAY SYSTEM</a:t>
              </a:r>
              <a:r>
                <a:rPr lang="sr-Latn-CS" sz="3600" b="1" baseline="30000" dirty="0">
                  <a:latin typeface="Arial Black" pitchFamily="-32" charset="0"/>
                </a:rPr>
                <a:t>TM</a:t>
              </a:r>
              <a:endParaRPr lang="en-GB" sz="3600" b="1" dirty="0">
                <a:latin typeface="Arial Black" pitchFamily="-32" charset="0"/>
              </a:endParaRPr>
            </a:p>
          </p:txBody>
        </p:sp>
        <p:sp>
          <p:nvSpPr>
            <p:cNvPr id="86021" name="Text Box 5"/>
            <p:cNvSpPr txBox="1">
              <a:spLocks noChangeArrowheads="1"/>
            </p:cNvSpPr>
            <p:nvPr/>
          </p:nvSpPr>
          <p:spPr bwMode="auto">
            <a:xfrm>
              <a:off x="0" y="1460"/>
              <a:ext cx="3264" cy="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lnSpc>
                  <a:spcPct val="110000"/>
                </a:lnSpc>
                <a:spcBef>
                  <a:spcPct val="50000"/>
                </a:spcBef>
              </a:pPr>
              <a:r>
                <a:rPr lang="en-GB" dirty="0"/>
                <a:t>     Sophisticated system of filtration.</a:t>
              </a:r>
            </a:p>
            <a:p>
              <a:pPr marL="457200" indent="-457200">
                <a:lnSpc>
                  <a:spcPct val="110000"/>
                </a:lnSpc>
                <a:spcBef>
                  <a:spcPct val="50000"/>
                </a:spcBef>
              </a:pPr>
              <a:r>
                <a:rPr lang="en-GB" dirty="0"/>
                <a:t>     </a:t>
              </a:r>
              <a:r>
                <a:rPr lang="en-GB" dirty="0" err="1"/>
                <a:t>Nebulized</a:t>
              </a:r>
              <a:r>
                <a:rPr lang="en-GB" dirty="0"/>
                <a:t> water that captures even finest particles. </a:t>
              </a:r>
            </a:p>
            <a:p>
              <a:pPr marL="457200" indent="-457200">
                <a:lnSpc>
                  <a:spcPct val="110000"/>
                </a:lnSpc>
                <a:spcBef>
                  <a:spcPct val="50000"/>
                </a:spcBef>
              </a:pPr>
              <a:r>
                <a:rPr lang="en-GB" dirty="0"/>
                <a:t>     Environmentally aware filter system – no more paper </a:t>
              </a:r>
            </a:p>
            <a:p>
              <a:pPr marL="457200" indent="-457200">
                <a:lnSpc>
                  <a:spcPct val="20000"/>
                </a:lnSpc>
                <a:spcBef>
                  <a:spcPct val="50000"/>
                </a:spcBef>
              </a:pPr>
              <a:r>
                <a:rPr lang="en-GB" dirty="0"/>
                <a:t>     bags and various filters.</a:t>
              </a:r>
            </a:p>
            <a:p>
              <a:pPr marL="457200" indent="-457200">
                <a:lnSpc>
                  <a:spcPct val="110000"/>
                </a:lnSpc>
                <a:spcBef>
                  <a:spcPct val="50000"/>
                </a:spcBef>
              </a:pPr>
              <a:r>
                <a:rPr lang="en-GB" dirty="0"/>
                <a:t>     </a:t>
              </a:r>
              <a:r>
                <a:rPr lang="en-GB" dirty="0" err="1"/>
                <a:t>Mutli</a:t>
              </a:r>
              <a:r>
                <a:rPr lang="en-GB" dirty="0"/>
                <a:t>-filtration system saves your pocket</a:t>
              </a:r>
            </a:p>
          </p:txBody>
        </p:sp>
        <p:sp>
          <p:nvSpPr>
            <p:cNvPr id="86063" name="AutoShape 47"/>
            <p:cNvSpPr>
              <a:spLocks noChangeArrowheads="1"/>
            </p:cNvSpPr>
            <p:nvPr/>
          </p:nvSpPr>
          <p:spPr bwMode="auto">
            <a:xfrm rot="5400000">
              <a:off x="5" y="1532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4" name="AutoShape 48"/>
            <p:cNvSpPr>
              <a:spLocks noChangeArrowheads="1"/>
            </p:cNvSpPr>
            <p:nvPr/>
          </p:nvSpPr>
          <p:spPr bwMode="auto">
            <a:xfrm rot="5400000">
              <a:off x="5" y="1912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5" name="AutoShape 49"/>
            <p:cNvSpPr>
              <a:spLocks noChangeArrowheads="1"/>
            </p:cNvSpPr>
            <p:nvPr/>
          </p:nvSpPr>
          <p:spPr bwMode="auto">
            <a:xfrm rot="5400000">
              <a:off x="5" y="2536"/>
              <a:ext cx="172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66" name="AutoShape 50"/>
            <p:cNvSpPr>
              <a:spLocks noChangeArrowheads="1"/>
            </p:cNvSpPr>
            <p:nvPr/>
          </p:nvSpPr>
          <p:spPr bwMode="auto">
            <a:xfrm rot="5400000">
              <a:off x="5" y="3352"/>
              <a:ext cx="171" cy="181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3" name="Picture 9" descr="Banner_Tuttoluxo_6SB"/>
          <p:cNvPicPr>
            <a:picLocks noChangeAspect="1" noChangeArrowheads="1"/>
          </p:cNvPicPr>
          <p:nvPr/>
        </p:nvPicPr>
        <p:blipFill>
          <a:blip r:embed="rId4" cstate="email"/>
          <a:srcRect t="90874"/>
          <a:stretch>
            <a:fillRect/>
          </a:stretch>
        </p:blipFill>
        <p:spPr bwMode="auto">
          <a:xfrm>
            <a:off x="-3175" y="6237312"/>
            <a:ext cx="9147175" cy="648072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3361" r="1930"/>
          <a:stretch>
            <a:fillRect/>
          </a:stretch>
        </p:blipFill>
        <p:spPr bwMode="auto">
          <a:xfrm>
            <a:off x="0" y="-27384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696</Words>
  <Application>Microsoft Office PowerPoint</Application>
  <PresentationFormat>On-screen Show (4:3)</PresentationFormat>
  <Paragraphs>174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Arial Black</vt:lpstr>
      <vt:lpstr>Presentazione vuota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Brid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Brid Marketing</dc:creator>
  <cp:lastModifiedBy>Christina Theodoulou</cp:lastModifiedBy>
  <cp:revision>882</cp:revision>
  <cp:lastPrinted>2013-09-04T18:57:32Z</cp:lastPrinted>
  <dcterms:created xsi:type="dcterms:W3CDTF">2008-09-23T15:24:03Z</dcterms:created>
  <dcterms:modified xsi:type="dcterms:W3CDTF">2023-03-17T11:37:18Z</dcterms:modified>
</cp:coreProperties>
</file>